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28"/>
  </p:notesMasterIdLst>
  <p:sldIdLst>
    <p:sldId id="256" r:id="rId5"/>
    <p:sldId id="303" r:id="rId6"/>
    <p:sldId id="377" r:id="rId7"/>
    <p:sldId id="400" r:id="rId8"/>
    <p:sldId id="399" r:id="rId9"/>
    <p:sldId id="398" r:id="rId10"/>
    <p:sldId id="397" r:id="rId11"/>
    <p:sldId id="396" r:id="rId12"/>
    <p:sldId id="395" r:id="rId13"/>
    <p:sldId id="394" r:id="rId14"/>
    <p:sldId id="393" r:id="rId15"/>
    <p:sldId id="392" r:id="rId16"/>
    <p:sldId id="391" r:id="rId17"/>
    <p:sldId id="390" r:id="rId18"/>
    <p:sldId id="388" r:id="rId19"/>
    <p:sldId id="386" r:id="rId20"/>
    <p:sldId id="381" r:id="rId21"/>
    <p:sldId id="380" r:id="rId22"/>
    <p:sldId id="379" r:id="rId23"/>
    <p:sldId id="376" r:id="rId24"/>
    <p:sldId id="375" r:id="rId25"/>
    <p:sldId id="374" r:id="rId26"/>
    <p:sldId id="378" r:id="rId27"/>
  </p:sldIdLst>
  <p:sldSz cx="9144000" cy="5143500" type="screen16x9"/>
  <p:notesSz cx="7104063" cy="10234613"/>
  <p:embeddedFontLst>
    <p:embeddedFont>
      <p:font typeface="Calibri" panose="020F0502020204030204" pitchFamily="34" charset="0"/>
      <p:regular r:id="rId29"/>
      <p:bold r:id="rId30"/>
      <p:italic r:id="rId31"/>
      <p:boldItalic r:id="rId32"/>
    </p:embeddedFont>
    <p:embeddedFont>
      <p:font typeface="Fira Sans Black" panose="020B0604020202020204" charset="0"/>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3">
          <p15:clr>
            <a:srgbClr val="A4A3A4"/>
          </p15:clr>
        </p15:guide>
        <p15:guide id="2" orient="horz" pos="2799">
          <p15:clr>
            <a:srgbClr val="A4A3A4"/>
          </p15:clr>
        </p15:guide>
        <p15:guide id="3" pos="1315" userDrawn="1">
          <p15:clr>
            <a:srgbClr val="547EBF"/>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2" roundtripDataSignature="AMtx7mjuLEV5YkJYNGG8J4J2A5gUncHFs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Moncada" initials="MM" lastIdx="0" clrIdx="0">
    <p:extLst>
      <p:ext uri="{19B8F6BF-5375-455C-9EA6-DF929625EA0E}">
        <p15:presenceInfo xmlns:p15="http://schemas.microsoft.com/office/powerpoint/2012/main" userId="S-1-5-21-175211449-3986290111-3426241964-41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A2A"/>
    <a:srgbClr val="81C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71EECA-81F0-CD97-5FD8-06BD88DB2E3A}" v="151" dt="2024-02-12T11:07:11.249"/>
    <p1510:client id="{EB258AFD-4747-E37B-05DE-0092D48BD1A3}" v="181" dt="2024-02-13T14:23:17.593"/>
    <p1510:client id="{DF61E4C0-495A-2AD3-886D-5FD3F2184B93}" v="178" dt="2024-02-12T07:21:53.283"/>
  </p1510:revLst>
</p1510:revInfo>
</file>

<file path=ppt/tableStyles.xml><?xml version="1.0" encoding="utf-8"?>
<a:tblStyleLst xmlns:a="http://schemas.openxmlformats.org/drawingml/2006/main" def="{17603406-FA06-4DD6-A561-E7EF3DCCCF18}">
  <a:tblStyle styleId="{17603406-FA06-4DD6-A561-E7EF3DCCCF1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752DA06-C1A1-43C4-87DD-790B3C3F5AC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105" d="100"/>
          <a:sy n="105" d="100"/>
        </p:scale>
        <p:origin x="264" y="542"/>
      </p:cViewPr>
      <p:guideLst>
        <p:guide orient="horz" pos="1643"/>
        <p:guide orient="horz" pos="2799"/>
        <p:guide pos="131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72" Type="http://customschemas.google.com/relationships/presentationmetadata" Target="meta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76"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73" Type="http://schemas.openxmlformats.org/officeDocument/2006/relationships/commentAuthors" Target="commentAuthor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7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78427" cy="513508"/>
          </a:xfrm>
          <a:prstGeom prst="rect">
            <a:avLst/>
          </a:prstGeom>
          <a:noFill/>
          <a:ln>
            <a:noFill/>
          </a:ln>
        </p:spPr>
        <p:txBody>
          <a:bodyPr spcFirstLastPara="1" wrap="square" lIns="99048" tIns="49511" rIns="99048" bIns="49511"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3" y="0"/>
            <a:ext cx="3078427" cy="513508"/>
          </a:xfrm>
          <a:prstGeom prst="rect">
            <a:avLst/>
          </a:prstGeom>
          <a:noFill/>
          <a:ln>
            <a:noFill/>
          </a:ln>
        </p:spPr>
        <p:txBody>
          <a:bodyPr spcFirstLastPara="1" wrap="square" lIns="99048" tIns="49511" rIns="99048" bIns="49511"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029879"/>
          </a:xfrm>
          <a:prstGeom prst="rect">
            <a:avLst/>
          </a:prstGeom>
          <a:noFill/>
          <a:ln>
            <a:noFill/>
          </a:ln>
        </p:spPr>
        <p:txBody>
          <a:bodyPr spcFirstLastPara="1" wrap="square" lIns="99048" tIns="49511" rIns="99048" bIns="49511"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721108"/>
            <a:ext cx="3078427" cy="513507"/>
          </a:xfrm>
          <a:prstGeom prst="rect">
            <a:avLst/>
          </a:prstGeom>
          <a:noFill/>
          <a:ln>
            <a:noFill/>
          </a:ln>
        </p:spPr>
        <p:txBody>
          <a:bodyPr spcFirstLastPara="1" wrap="square" lIns="99048" tIns="49511" rIns="99048" bIns="49511"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3" y="9721108"/>
            <a:ext cx="3078427" cy="513507"/>
          </a:xfrm>
          <a:prstGeom prst="rect">
            <a:avLst/>
          </a:prstGeom>
          <a:noFill/>
          <a:ln>
            <a:noFill/>
          </a:ln>
        </p:spPr>
        <p:txBody>
          <a:bodyPr spcFirstLastPara="1" wrap="square" lIns="99048" tIns="49511" rIns="99048" bIns="49511" anchor="b" anchorCtr="0">
            <a:noAutofit/>
          </a:bodyPr>
          <a:lstStyle/>
          <a:p>
            <a:pPr algn="r">
              <a:buSzPts val="1200"/>
            </a:pPr>
            <a:fld id="{00000000-1234-1234-1234-123412341234}" type="slidenum">
              <a:rPr lang="it-IT" sz="1300" smtClean="0">
                <a:solidFill>
                  <a:schemeClr val="dk1"/>
                </a:solidFill>
                <a:latin typeface="Calibri"/>
                <a:ea typeface="Calibri"/>
                <a:cs typeface="Calibri"/>
                <a:sym typeface="Calibri"/>
              </a:rPr>
              <a:pPr algn="r">
                <a:buSzPts val="1200"/>
              </a:pPr>
              <a:t>‹N›</a:t>
            </a:fld>
            <a:endParaRPr lang="it-IT"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710407" y="4925407"/>
            <a:ext cx="5683250" cy="4029879"/>
          </a:xfrm>
          <a:prstGeom prst="rect">
            <a:avLst/>
          </a:prstGeom>
          <a:noFill/>
          <a:ln>
            <a:noFill/>
          </a:ln>
        </p:spPr>
        <p:txBody>
          <a:bodyPr spcFirstLastPara="1" wrap="square" lIns="99048" tIns="49511" rIns="99048" bIns="49511" anchor="t" anchorCtr="0">
            <a:noAutofit/>
          </a:bodyPr>
          <a:lstStyle/>
          <a:p>
            <a:pPr marL="0" indent="0"/>
            <a:endParaRPr/>
          </a:p>
        </p:txBody>
      </p:sp>
      <p:sp>
        <p:nvSpPr>
          <p:cNvPr id="85" name="Google Shape;85;p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56223" y="4268131"/>
            <a:ext cx="5249779" cy="3492107"/>
          </a:xfrm>
          <a:prstGeom prst="rect">
            <a:avLst/>
          </a:prstGeom>
          <a:noFill/>
          <a:ln>
            <a:noFill/>
          </a:ln>
        </p:spPr>
        <p:txBody>
          <a:bodyPr spcFirstLastPara="1" wrap="square" lIns="88170" tIns="44073" rIns="88170" bIns="44073" anchor="t" anchorCtr="0">
            <a:noAutofit/>
          </a:bodyPr>
          <a:lstStyle/>
          <a:p>
            <a:pPr marL="0" indent="0"/>
            <a:r>
              <a:rPr lang="it-IT"/>
              <a:t> </a:t>
            </a:r>
            <a:endParaRPr/>
          </a:p>
        </p:txBody>
      </p:sp>
      <p:sp>
        <p:nvSpPr>
          <p:cNvPr id="171" name="Google Shape;171;p4:notes"/>
          <p:cNvSpPr>
            <a:spLocks noGrp="1" noRot="1" noChangeAspect="1"/>
          </p:cNvSpPr>
          <p:nvPr>
            <p:ph type="sldImg" idx="2"/>
          </p:nvPr>
        </p:nvSpPr>
        <p:spPr>
          <a:xfrm>
            <a:off x="619125" y="1108075"/>
            <a:ext cx="5322888" cy="2994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1093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56223" y="4268131"/>
            <a:ext cx="5249779" cy="3492107"/>
          </a:xfrm>
          <a:prstGeom prst="rect">
            <a:avLst/>
          </a:prstGeom>
          <a:noFill/>
          <a:ln>
            <a:noFill/>
          </a:ln>
        </p:spPr>
        <p:txBody>
          <a:bodyPr spcFirstLastPara="1" wrap="square" lIns="88170" tIns="44073" rIns="88170" bIns="44073" anchor="t" anchorCtr="0">
            <a:noAutofit/>
          </a:bodyPr>
          <a:lstStyle/>
          <a:p>
            <a:pPr marL="0" indent="0"/>
            <a:r>
              <a:rPr lang="it-IT"/>
              <a:t> </a:t>
            </a:r>
            <a:endParaRPr/>
          </a:p>
        </p:txBody>
      </p:sp>
      <p:sp>
        <p:nvSpPr>
          <p:cNvPr id="171" name="Google Shape;171;p4:notes"/>
          <p:cNvSpPr>
            <a:spLocks noGrp="1" noRot="1" noChangeAspect="1"/>
          </p:cNvSpPr>
          <p:nvPr>
            <p:ph type="sldImg" idx="2"/>
          </p:nvPr>
        </p:nvSpPr>
        <p:spPr>
          <a:xfrm>
            <a:off x="619125" y="1108075"/>
            <a:ext cx="5322888" cy="2994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3176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56223" y="4268131"/>
            <a:ext cx="5249779" cy="3492107"/>
          </a:xfrm>
          <a:prstGeom prst="rect">
            <a:avLst/>
          </a:prstGeom>
          <a:noFill/>
          <a:ln>
            <a:noFill/>
          </a:ln>
        </p:spPr>
        <p:txBody>
          <a:bodyPr spcFirstLastPara="1" wrap="square" lIns="88170" tIns="44073" rIns="88170" bIns="44073" anchor="t" anchorCtr="0">
            <a:noAutofit/>
          </a:bodyPr>
          <a:lstStyle/>
          <a:p>
            <a:pPr marL="0" indent="0"/>
            <a:r>
              <a:rPr lang="it-IT"/>
              <a:t> </a:t>
            </a:r>
            <a:endParaRPr/>
          </a:p>
        </p:txBody>
      </p:sp>
      <p:sp>
        <p:nvSpPr>
          <p:cNvPr id="171" name="Google Shape;171;p4:notes"/>
          <p:cNvSpPr>
            <a:spLocks noGrp="1" noRot="1" noChangeAspect="1"/>
          </p:cNvSpPr>
          <p:nvPr>
            <p:ph type="sldImg" idx="2"/>
          </p:nvPr>
        </p:nvSpPr>
        <p:spPr>
          <a:xfrm>
            <a:off x="619125" y="1108075"/>
            <a:ext cx="5322888" cy="2994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8149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56223" y="4268131"/>
            <a:ext cx="5249779" cy="3492107"/>
          </a:xfrm>
          <a:prstGeom prst="rect">
            <a:avLst/>
          </a:prstGeom>
          <a:noFill/>
          <a:ln>
            <a:noFill/>
          </a:ln>
        </p:spPr>
        <p:txBody>
          <a:bodyPr spcFirstLastPara="1" wrap="square" lIns="88170" tIns="44073" rIns="88170" bIns="44073" anchor="t" anchorCtr="0">
            <a:noAutofit/>
          </a:bodyPr>
          <a:lstStyle/>
          <a:p>
            <a:pPr marL="0" indent="0"/>
            <a:r>
              <a:rPr lang="it-IT"/>
              <a:t> </a:t>
            </a:r>
            <a:endParaRPr/>
          </a:p>
        </p:txBody>
      </p:sp>
      <p:sp>
        <p:nvSpPr>
          <p:cNvPr id="171" name="Google Shape;171;p4:notes"/>
          <p:cNvSpPr>
            <a:spLocks noGrp="1" noRot="1" noChangeAspect="1"/>
          </p:cNvSpPr>
          <p:nvPr>
            <p:ph type="sldImg" idx="2"/>
          </p:nvPr>
        </p:nvSpPr>
        <p:spPr>
          <a:xfrm>
            <a:off x="619125" y="1108075"/>
            <a:ext cx="5322888" cy="2994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6360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56223" y="4268131"/>
            <a:ext cx="5249779" cy="3492107"/>
          </a:xfrm>
          <a:prstGeom prst="rect">
            <a:avLst/>
          </a:prstGeom>
          <a:noFill/>
          <a:ln>
            <a:noFill/>
          </a:ln>
        </p:spPr>
        <p:txBody>
          <a:bodyPr spcFirstLastPara="1" wrap="square" lIns="88170" tIns="44073" rIns="88170" bIns="44073" anchor="t" anchorCtr="0">
            <a:noAutofit/>
          </a:bodyPr>
          <a:lstStyle/>
          <a:p>
            <a:pPr marL="0" indent="0"/>
            <a:r>
              <a:rPr lang="it-IT"/>
              <a:t> </a:t>
            </a:r>
            <a:endParaRPr/>
          </a:p>
        </p:txBody>
      </p:sp>
      <p:sp>
        <p:nvSpPr>
          <p:cNvPr id="171" name="Google Shape;171;p4:notes"/>
          <p:cNvSpPr>
            <a:spLocks noGrp="1" noRot="1" noChangeAspect="1"/>
          </p:cNvSpPr>
          <p:nvPr>
            <p:ph type="sldImg" idx="2"/>
          </p:nvPr>
        </p:nvSpPr>
        <p:spPr>
          <a:xfrm>
            <a:off x="619125" y="1108075"/>
            <a:ext cx="5322888" cy="2994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76842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56223" y="4268131"/>
            <a:ext cx="5249779" cy="3492107"/>
          </a:xfrm>
          <a:prstGeom prst="rect">
            <a:avLst/>
          </a:prstGeom>
          <a:noFill/>
          <a:ln>
            <a:noFill/>
          </a:ln>
        </p:spPr>
        <p:txBody>
          <a:bodyPr spcFirstLastPara="1" wrap="square" lIns="88170" tIns="44073" rIns="88170" bIns="44073" anchor="t" anchorCtr="0">
            <a:noAutofit/>
          </a:bodyPr>
          <a:lstStyle/>
          <a:p>
            <a:pPr marL="0" indent="0"/>
            <a:r>
              <a:rPr lang="it-IT"/>
              <a:t> </a:t>
            </a:r>
            <a:endParaRPr/>
          </a:p>
        </p:txBody>
      </p:sp>
      <p:sp>
        <p:nvSpPr>
          <p:cNvPr id="171" name="Google Shape;171;p4:notes"/>
          <p:cNvSpPr>
            <a:spLocks noGrp="1" noRot="1" noChangeAspect="1"/>
          </p:cNvSpPr>
          <p:nvPr>
            <p:ph type="sldImg" idx="2"/>
          </p:nvPr>
        </p:nvSpPr>
        <p:spPr>
          <a:xfrm>
            <a:off x="619125" y="1108075"/>
            <a:ext cx="5322888" cy="2994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4106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56223" y="4268131"/>
            <a:ext cx="5249779" cy="3492107"/>
          </a:xfrm>
          <a:prstGeom prst="rect">
            <a:avLst/>
          </a:prstGeom>
          <a:noFill/>
          <a:ln>
            <a:noFill/>
          </a:ln>
        </p:spPr>
        <p:txBody>
          <a:bodyPr spcFirstLastPara="1" wrap="square" lIns="88170" tIns="44073" rIns="88170" bIns="44073" anchor="t" anchorCtr="0">
            <a:noAutofit/>
          </a:bodyPr>
          <a:lstStyle/>
          <a:p>
            <a:pPr marL="0" indent="0"/>
            <a:r>
              <a:rPr lang="it-IT"/>
              <a:t> </a:t>
            </a:r>
            <a:endParaRPr/>
          </a:p>
        </p:txBody>
      </p:sp>
      <p:sp>
        <p:nvSpPr>
          <p:cNvPr id="171" name="Google Shape;171;p4:notes"/>
          <p:cNvSpPr>
            <a:spLocks noGrp="1" noRot="1" noChangeAspect="1"/>
          </p:cNvSpPr>
          <p:nvPr>
            <p:ph type="sldImg" idx="2"/>
          </p:nvPr>
        </p:nvSpPr>
        <p:spPr>
          <a:xfrm>
            <a:off x="619125" y="1108075"/>
            <a:ext cx="5322888" cy="2994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8803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56223" y="4268131"/>
            <a:ext cx="5249779" cy="3492107"/>
          </a:xfrm>
          <a:prstGeom prst="rect">
            <a:avLst/>
          </a:prstGeom>
          <a:noFill/>
          <a:ln>
            <a:noFill/>
          </a:ln>
        </p:spPr>
        <p:txBody>
          <a:bodyPr spcFirstLastPara="1" wrap="square" lIns="88170" tIns="44073" rIns="88170" bIns="44073" anchor="t" anchorCtr="0">
            <a:noAutofit/>
          </a:bodyPr>
          <a:lstStyle/>
          <a:p>
            <a:pPr marL="0" indent="0"/>
            <a:r>
              <a:rPr lang="it-IT"/>
              <a:t> </a:t>
            </a:r>
            <a:endParaRPr/>
          </a:p>
        </p:txBody>
      </p:sp>
      <p:sp>
        <p:nvSpPr>
          <p:cNvPr id="171" name="Google Shape;171;p4:notes"/>
          <p:cNvSpPr>
            <a:spLocks noGrp="1" noRot="1" noChangeAspect="1"/>
          </p:cNvSpPr>
          <p:nvPr>
            <p:ph type="sldImg" idx="2"/>
          </p:nvPr>
        </p:nvSpPr>
        <p:spPr>
          <a:xfrm>
            <a:off x="619125" y="1108075"/>
            <a:ext cx="5322888" cy="2994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4183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56223" y="4268131"/>
            <a:ext cx="5249779" cy="3492107"/>
          </a:xfrm>
          <a:prstGeom prst="rect">
            <a:avLst/>
          </a:prstGeom>
          <a:noFill/>
          <a:ln>
            <a:noFill/>
          </a:ln>
        </p:spPr>
        <p:txBody>
          <a:bodyPr spcFirstLastPara="1" wrap="square" lIns="88170" tIns="44073" rIns="88170" bIns="44073" anchor="t" anchorCtr="0">
            <a:noAutofit/>
          </a:bodyPr>
          <a:lstStyle/>
          <a:p>
            <a:pPr marL="0" indent="0"/>
            <a:r>
              <a:rPr lang="it-IT"/>
              <a:t> </a:t>
            </a:r>
            <a:endParaRPr/>
          </a:p>
        </p:txBody>
      </p:sp>
      <p:sp>
        <p:nvSpPr>
          <p:cNvPr id="171" name="Google Shape;171;p4:notes"/>
          <p:cNvSpPr>
            <a:spLocks noGrp="1" noRot="1" noChangeAspect="1"/>
          </p:cNvSpPr>
          <p:nvPr>
            <p:ph type="sldImg" idx="2"/>
          </p:nvPr>
        </p:nvSpPr>
        <p:spPr>
          <a:xfrm>
            <a:off x="619125" y="1108075"/>
            <a:ext cx="5322888" cy="2994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8158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56223" y="4268131"/>
            <a:ext cx="5249779" cy="3492107"/>
          </a:xfrm>
          <a:prstGeom prst="rect">
            <a:avLst/>
          </a:prstGeom>
          <a:noFill/>
          <a:ln>
            <a:noFill/>
          </a:ln>
        </p:spPr>
        <p:txBody>
          <a:bodyPr spcFirstLastPara="1" wrap="square" lIns="88170" tIns="44073" rIns="88170" bIns="44073" anchor="t" anchorCtr="0">
            <a:noAutofit/>
          </a:bodyPr>
          <a:lstStyle/>
          <a:p>
            <a:pPr marL="0" indent="0"/>
            <a:r>
              <a:rPr lang="it-IT"/>
              <a:t> </a:t>
            </a:r>
            <a:endParaRPr/>
          </a:p>
        </p:txBody>
      </p:sp>
      <p:sp>
        <p:nvSpPr>
          <p:cNvPr id="171" name="Google Shape;171;p4:notes"/>
          <p:cNvSpPr>
            <a:spLocks noGrp="1" noRot="1" noChangeAspect="1"/>
          </p:cNvSpPr>
          <p:nvPr>
            <p:ph type="sldImg" idx="2"/>
          </p:nvPr>
        </p:nvSpPr>
        <p:spPr>
          <a:xfrm>
            <a:off x="619125" y="1108075"/>
            <a:ext cx="5322888" cy="2994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618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56223" y="4268131"/>
            <a:ext cx="5249779" cy="3492107"/>
          </a:xfrm>
          <a:prstGeom prst="rect">
            <a:avLst/>
          </a:prstGeom>
          <a:noFill/>
          <a:ln>
            <a:noFill/>
          </a:ln>
        </p:spPr>
        <p:txBody>
          <a:bodyPr spcFirstLastPara="1" wrap="square" lIns="88170" tIns="44073" rIns="88170" bIns="44073" anchor="t" anchorCtr="0">
            <a:noAutofit/>
          </a:bodyPr>
          <a:lstStyle/>
          <a:p>
            <a:pPr marL="0" indent="0"/>
            <a:r>
              <a:rPr lang="it-IT"/>
              <a:t> </a:t>
            </a:r>
            <a:endParaRPr/>
          </a:p>
        </p:txBody>
      </p:sp>
      <p:sp>
        <p:nvSpPr>
          <p:cNvPr id="171" name="Google Shape;171;p4:notes"/>
          <p:cNvSpPr>
            <a:spLocks noGrp="1" noRot="1" noChangeAspect="1"/>
          </p:cNvSpPr>
          <p:nvPr>
            <p:ph type="sldImg" idx="2"/>
          </p:nvPr>
        </p:nvSpPr>
        <p:spPr>
          <a:xfrm>
            <a:off x="619125" y="1108075"/>
            <a:ext cx="5322888" cy="2994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721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56223" y="4268131"/>
            <a:ext cx="5249779" cy="3492107"/>
          </a:xfrm>
          <a:prstGeom prst="rect">
            <a:avLst/>
          </a:prstGeom>
          <a:noFill/>
          <a:ln>
            <a:noFill/>
          </a:ln>
        </p:spPr>
        <p:txBody>
          <a:bodyPr spcFirstLastPara="1" wrap="square" lIns="88170" tIns="44073" rIns="88170" bIns="44073" anchor="t" anchorCtr="0">
            <a:noAutofit/>
          </a:bodyPr>
          <a:lstStyle/>
          <a:p>
            <a:pPr marL="0" indent="0"/>
            <a:r>
              <a:rPr lang="it-IT"/>
              <a:t> </a:t>
            </a:r>
            <a:endParaRPr/>
          </a:p>
        </p:txBody>
      </p:sp>
      <p:sp>
        <p:nvSpPr>
          <p:cNvPr id="171" name="Google Shape;171;p4:notes"/>
          <p:cNvSpPr>
            <a:spLocks noGrp="1" noRot="1" noChangeAspect="1"/>
          </p:cNvSpPr>
          <p:nvPr>
            <p:ph type="sldImg" idx="2"/>
          </p:nvPr>
        </p:nvSpPr>
        <p:spPr>
          <a:xfrm>
            <a:off x="619125" y="1108075"/>
            <a:ext cx="5322888" cy="2994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3324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56223" y="4268131"/>
            <a:ext cx="5249779" cy="3492107"/>
          </a:xfrm>
          <a:prstGeom prst="rect">
            <a:avLst/>
          </a:prstGeom>
          <a:noFill/>
          <a:ln>
            <a:noFill/>
          </a:ln>
        </p:spPr>
        <p:txBody>
          <a:bodyPr spcFirstLastPara="1" wrap="square" lIns="88170" tIns="44073" rIns="88170" bIns="44073" anchor="t" anchorCtr="0">
            <a:noAutofit/>
          </a:bodyPr>
          <a:lstStyle/>
          <a:p>
            <a:pPr marL="0" indent="0"/>
            <a:r>
              <a:rPr lang="it-IT"/>
              <a:t> </a:t>
            </a:r>
            <a:endParaRPr/>
          </a:p>
        </p:txBody>
      </p:sp>
      <p:sp>
        <p:nvSpPr>
          <p:cNvPr id="171" name="Google Shape;171;p4:notes"/>
          <p:cNvSpPr>
            <a:spLocks noGrp="1" noRot="1" noChangeAspect="1"/>
          </p:cNvSpPr>
          <p:nvPr>
            <p:ph type="sldImg" idx="2"/>
          </p:nvPr>
        </p:nvSpPr>
        <p:spPr>
          <a:xfrm>
            <a:off x="619125" y="1108075"/>
            <a:ext cx="5322888" cy="2994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1670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56223" y="4268131"/>
            <a:ext cx="5249779" cy="3492107"/>
          </a:xfrm>
          <a:prstGeom prst="rect">
            <a:avLst/>
          </a:prstGeom>
          <a:noFill/>
          <a:ln>
            <a:noFill/>
          </a:ln>
        </p:spPr>
        <p:txBody>
          <a:bodyPr spcFirstLastPara="1" wrap="square" lIns="88170" tIns="44073" rIns="88170" bIns="44073" anchor="t" anchorCtr="0">
            <a:noAutofit/>
          </a:bodyPr>
          <a:lstStyle/>
          <a:p>
            <a:pPr marL="0" indent="0"/>
            <a:r>
              <a:rPr lang="it-IT"/>
              <a:t> </a:t>
            </a:r>
            <a:endParaRPr/>
          </a:p>
        </p:txBody>
      </p:sp>
      <p:sp>
        <p:nvSpPr>
          <p:cNvPr id="171" name="Google Shape;171;p4:notes"/>
          <p:cNvSpPr>
            <a:spLocks noGrp="1" noRot="1" noChangeAspect="1"/>
          </p:cNvSpPr>
          <p:nvPr>
            <p:ph type="sldImg" idx="2"/>
          </p:nvPr>
        </p:nvSpPr>
        <p:spPr>
          <a:xfrm>
            <a:off x="619125" y="1108075"/>
            <a:ext cx="5322888" cy="2994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080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56223" y="4268131"/>
            <a:ext cx="5249779" cy="3492107"/>
          </a:xfrm>
          <a:prstGeom prst="rect">
            <a:avLst/>
          </a:prstGeom>
          <a:noFill/>
          <a:ln>
            <a:noFill/>
          </a:ln>
        </p:spPr>
        <p:txBody>
          <a:bodyPr spcFirstLastPara="1" wrap="square" lIns="88170" tIns="44073" rIns="88170" bIns="44073" anchor="t" anchorCtr="0">
            <a:noAutofit/>
          </a:bodyPr>
          <a:lstStyle/>
          <a:p>
            <a:pPr marL="0" indent="0"/>
            <a:r>
              <a:rPr lang="it-IT"/>
              <a:t> </a:t>
            </a:r>
            <a:endParaRPr/>
          </a:p>
        </p:txBody>
      </p:sp>
      <p:sp>
        <p:nvSpPr>
          <p:cNvPr id="171" name="Google Shape;171;p4:notes"/>
          <p:cNvSpPr>
            <a:spLocks noGrp="1" noRot="1" noChangeAspect="1"/>
          </p:cNvSpPr>
          <p:nvPr>
            <p:ph type="sldImg" idx="2"/>
          </p:nvPr>
        </p:nvSpPr>
        <p:spPr>
          <a:xfrm>
            <a:off x="619125" y="1108075"/>
            <a:ext cx="5322888" cy="2994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5181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56223" y="4268131"/>
            <a:ext cx="5249779" cy="3492107"/>
          </a:xfrm>
          <a:prstGeom prst="rect">
            <a:avLst/>
          </a:prstGeom>
          <a:noFill/>
          <a:ln>
            <a:noFill/>
          </a:ln>
        </p:spPr>
        <p:txBody>
          <a:bodyPr spcFirstLastPara="1" wrap="square" lIns="88170" tIns="44073" rIns="88170" bIns="44073" anchor="t" anchorCtr="0">
            <a:noAutofit/>
          </a:bodyPr>
          <a:lstStyle/>
          <a:p>
            <a:pPr marL="0" indent="0"/>
            <a:r>
              <a:rPr lang="it-IT"/>
              <a:t> </a:t>
            </a:r>
            <a:endParaRPr/>
          </a:p>
        </p:txBody>
      </p:sp>
      <p:sp>
        <p:nvSpPr>
          <p:cNvPr id="171" name="Google Shape;171;p4:notes"/>
          <p:cNvSpPr>
            <a:spLocks noGrp="1" noRot="1" noChangeAspect="1"/>
          </p:cNvSpPr>
          <p:nvPr>
            <p:ph type="sldImg" idx="2"/>
          </p:nvPr>
        </p:nvSpPr>
        <p:spPr>
          <a:xfrm>
            <a:off x="619125" y="1108075"/>
            <a:ext cx="5322888" cy="2994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06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56223" y="4268131"/>
            <a:ext cx="5249779" cy="3492107"/>
          </a:xfrm>
          <a:prstGeom prst="rect">
            <a:avLst/>
          </a:prstGeom>
          <a:noFill/>
          <a:ln>
            <a:noFill/>
          </a:ln>
        </p:spPr>
        <p:txBody>
          <a:bodyPr spcFirstLastPara="1" wrap="square" lIns="88170" tIns="44073" rIns="88170" bIns="44073" anchor="t" anchorCtr="0">
            <a:noAutofit/>
          </a:bodyPr>
          <a:lstStyle/>
          <a:p>
            <a:pPr marL="0" indent="0"/>
            <a:r>
              <a:rPr lang="it-IT"/>
              <a:t> </a:t>
            </a:r>
            <a:endParaRPr/>
          </a:p>
        </p:txBody>
      </p:sp>
      <p:sp>
        <p:nvSpPr>
          <p:cNvPr id="171" name="Google Shape;171;p4:notes"/>
          <p:cNvSpPr>
            <a:spLocks noGrp="1" noRot="1" noChangeAspect="1"/>
          </p:cNvSpPr>
          <p:nvPr>
            <p:ph type="sldImg" idx="2"/>
          </p:nvPr>
        </p:nvSpPr>
        <p:spPr>
          <a:xfrm>
            <a:off x="619125" y="1108075"/>
            <a:ext cx="5322888" cy="2994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3021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56223" y="4268131"/>
            <a:ext cx="5249779" cy="3492107"/>
          </a:xfrm>
          <a:prstGeom prst="rect">
            <a:avLst/>
          </a:prstGeom>
          <a:noFill/>
          <a:ln>
            <a:noFill/>
          </a:ln>
        </p:spPr>
        <p:txBody>
          <a:bodyPr spcFirstLastPara="1" wrap="square" lIns="88170" tIns="44073" rIns="88170" bIns="44073" anchor="t" anchorCtr="0">
            <a:noAutofit/>
          </a:bodyPr>
          <a:lstStyle/>
          <a:p>
            <a:pPr marL="0" indent="0"/>
            <a:r>
              <a:rPr lang="it-IT"/>
              <a:t> </a:t>
            </a:r>
            <a:endParaRPr/>
          </a:p>
        </p:txBody>
      </p:sp>
      <p:sp>
        <p:nvSpPr>
          <p:cNvPr id="171" name="Google Shape;171;p4:notes"/>
          <p:cNvSpPr>
            <a:spLocks noGrp="1" noRot="1" noChangeAspect="1"/>
          </p:cNvSpPr>
          <p:nvPr>
            <p:ph type="sldImg" idx="2"/>
          </p:nvPr>
        </p:nvSpPr>
        <p:spPr>
          <a:xfrm>
            <a:off x="619125" y="1108075"/>
            <a:ext cx="5322888" cy="2994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7295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56223" y="4268131"/>
            <a:ext cx="5249779" cy="3492107"/>
          </a:xfrm>
          <a:prstGeom prst="rect">
            <a:avLst/>
          </a:prstGeom>
          <a:noFill/>
          <a:ln>
            <a:noFill/>
          </a:ln>
        </p:spPr>
        <p:txBody>
          <a:bodyPr spcFirstLastPara="1" wrap="square" lIns="88170" tIns="44073" rIns="88170" bIns="44073" anchor="t" anchorCtr="0">
            <a:noAutofit/>
          </a:bodyPr>
          <a:lstStyle/>
          <a:p>
            <a:pPr marL="0" indent="0"/>
            <a:r>
              <a:rPr lang="it-IT"/>
              <a:t> </a:t>
            </a:r>
            <a:endParaRPr/>
          </a:p>
        </p:txBody>
      </p:sp>
      <p:sp>
        <p:nvSpPr>
          <p:cNvPr id="171" name="Google Shape;171;p4:notes"/>
          <p:cNvSpPr>
            <a:spLocks noGrp="1" noRot="1" noChangeAspect="1"/>
          </p:cNvSpPr>
          <p:nvPr>
            <p:ph type="sldImg" idx="2"/>
          </p:nvPr>
        </p:nvSpPr>
        <p:spPr>
          <a:xfrm>
            <a:off x="619125" y="1108075"/>
            <a:ext cx="5322888" cy="2994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1801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56223" y="4268131"/>
            <a:ext cx="5249779" cy="3492107"/>
          </a:xfrm>
          <a:prstGeom prst="rect">
            <a:avLst/>
          </a:prstGeom>
          <a:noFill/>
          <a:ln>
            <a:noFill/>
          </a:ln>
        </p:spPr>
        <p:txBody>
          <a:bodyPr spcFirstLastPara="1" wrap="square" lIns="88170" tIns="44073" rIns="88170" bIns="44073" anchor="t" anchorCtr="0">
            <a:noAutofit/>
          </a:bodyPr>
          <a:lstStyle/>
          <a:p>
            <a:pPr marL="0" indent="0"/>
            <a:r>
              <a:rPr lang="it-IT"/>
              <a:t> </a:t>
            </a:r>
            <a:endParaRPr/>
          </a:p>
        </p:txBody>
      </p:sp>
      <p:sp>
        <p:nvSpPr>
          <p:cNvPr id="171" name="Google Shape;171;p4:notes"/>
          <p:cNvSpPr>
            <a:spLocks noGrp="1" noRot="1" noChangeAspect="1"/>
          </p:cNvSpPr>
          <p:nvPr>
            <p:ph type="sldImg" idx="2"/>
          </p:nvPr>
        </p:nvSpPr>
        <p:spPr>
          <a:xfrm>
            <a:off x="619125" y="1108075"/>
            <a:ext cx="5322888" cy="2994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2746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56223" y="4268131"/>
            <a:ext cx="5249779" cy="3492107"/>
          </a:xfrm>
          <a:prstGeom prst="rect">
            <a:avLst/>
          </a:prstGeom>
          <a:noFill/>
          <a:ln>
            <a:noFill/>
          </a:ln>
        </p:spPr>
        <p:txBody>
          <a:bodyPr spcFirstLastPara="1" wrap="square" lIns="88170" tIns="44073" rIns="88170" bIns="44073" anchor="t" anchorCtr="0">
            <a:noAutofit/>
          </a:bodyPr>
          <a:lstStyle/>
          <a:p>
            <a:pPr marL="0" indent="0"/>
            <a:r>
              <a:rPr lang="it-IT"/>
              <a:t> </a:t>
            </a:r>
            <a:endParaRPr/>
          </a:p>
        </p:txBody>
      </p:sp>
      <p:sp>
        <p:nvSpPr>
          <p:cNvPr id="171" name="Google Shape;171;p4:notes"/>
          <p:cNvSpPr>
            <a:spLocks noGrp="1" noRot="1" noChangeAspect="1"/>
          </p:cNvSpPr>
          <p:nvPr>
            <p:ph type="sldImg" idx="2"/>
          </p:nvPr>
        </p:nvSpPr>
        <p:spPr>
          <a:xfrm>
            <a:off x="619125" y="1108075"/>
            <a:ext cx="5322888" cy="2994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897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CE1F90-08FA-D54A-3D09-FB705A1F06AB}"/>
              </a:ext>
            </a:extLst>
          </p:cNvPr>
          <p:cNvSpPr>
            <a:spLocks noGrp="1"/>
          </p:cNvSpPr>
          <p:nvPr>
            <p:ph type="ctrTitle"/>
          </p:nvPr>
        </p:nvSpPr>
        <p:spPr>
          <a:xfrm>
            <a:off x="1143000" y="841772"/>
            <a:ext cx="6858000" cy="17907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86F1449-99D2-1DBE-7610-229CBFD0395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50250C8-EEA9-4FC2-84B6-88E2880A90F3}"/>
              </a:ext>
            </a:extLst>
          </p:cNvPr>
          <p:cNvSpPr>
            <a:spLocks noGrp="1"/>
          </p:cNvSpPr>
          <p:nvPr>
            <p:ph type="dt" sz="half" idx="10"/>
          </p:nvPr>
        </p:nvSpPr>
        <p:spPr/>
        <p:txBody>
          <a:bodyPr/>
          <a:lstStyle/>
          <a:p>
            <a:fld id="{AB9D8D99-890B-D64D-B4E4-467F4E81BD01}" type="datetimeFigureOut">
              <a:rPr lang="it-IT" smtClean="0"/>
              <a:t>18/09/2024</a:t>
            </a:fld>
            <a:endParaRPr lang="it-IT"/>
          </a:p>
        </p:txBody>
      </p:sp>
      <p:sp>
        <p:nvSpPr>
          <p:cNvPr id="5" name="Segnaposto piè di pagina 4">
            <a:extLst>
              <a:ext uri="{FF2B5EF4-FFF2-40B4-BE49-F238E27FC236}">
                <a16:creationId xmlns:a16="http://schemas.microsoft.com/office/drawing/2014/main" id="{88270B4C-5808-F1A4-B785-6F490465DDC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9740023-D5A9-B7EA-9982-7E5035C61CA7}"/>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198060546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5C5EF2-34EB-CB78-5F6C-01EB9F2B0F5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D3F7841-817E-355C-CCC4-6001123DCFE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23CE8B8-2965-3AC0-10EA-4987E1898AE1}"/>
              </a:ext>
            </a:extLst>
          </p:cNvPr>
          <p:cNvSpPr>
            <a:spLocks noGrp="1"/>
          </p:cNvSpPr>
          <p:nvPr>
            <p:ph type="dt" sz="half" idx="10"/>
          </p:nvPr>
        </p:nvSpPr>
        <p:spPr/>
        <p:txBody>
          <a:bodyPr/>
          <a:lstStyle/>
          <a:p>
            <a:fld id="{AB9D8D99-890B-D64D-B4E4-467F4E81BD01}" type="datetimeFigureOut">
              <a:rPr lang="it-IT" smtClean="0"/>
              <a:t>18/09/2024</a:t>
            </a:fld>
            <a:endParaRPr lang="it-IT"/>
          </a:p>
        </p:txBody>
      </p:sp>
      <p:sp>
        <p:nvSpPr>
          <p:cNvPr id="5" name="Segnaposto piè di pagina 4">
            <a:extLst>
              <a:ext uri="{FF2B5EF4-FFF2-40B4-BE49-F238E27FC236}">
                <a16:creationId xmlns:a16="http://schemas.microsoft.com/office/drawing/2014/main" id="{10ADB430-F6B6-AB20-B557-9A737D0BE2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BFC37C5-C9E2-D338-FC49-05E116D8650D}"/>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22472202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1B3428D-331B-5DC8-BA64-0DD8DA38DD50}"/>
              </a:ext>
            </a:extLst>
          </p:cNvPr>
          <p:cNvSpPr>
            <a:spLocks noGrp="1"/>
          </p:cNvSpPr>
          <p:nvPr>
            <p:ph type="title" orient="vert"/>
          </p:nvPr>
        </p:nvSpPr>
        <p:spPr>
          <a:xfrm>
            <a:off x="6543675" y="273844"/>
            <a:ext cx="1971675" cy="4358879"/>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B5CC2A7-B430-75FE-7B3A-A100DB37F500}"/>
              </a:ext>
            </a:extLst>
          </p:cNvPr>
          <p:cNvSpPr>
            <a:spLocks noGrp="1"/>
          </p:cNvSpPr>
          <p:nvPr>
            <p:ph type="body" orient="vert" idx="1"/>
          </p:nvPr>
        </p:nvSpPr>
        <p:spPr>
          <a:xfrm>
            <a:off x="628650" y="273844"/>
            <a:ext cx="5800725" cy="435887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A745FBE-7CA5-5052-3BEF-F0DD9D721C92}"/>
              </a:ext>
            </a:extLst>
          </p:cNvPr>
          <p:cNvSpPr>
            <a:spLocks noGrp="1"/>
          </p:cNvSpPr>
          <p:nvPr>
            <p:ph type="dt" sz="half" idx="10"/>
          </p:nvPr>
        </p:nvSpPr>
        <p:spPr/>
        <p:txBody>
          <a:bodyPr/>
          <a:lstStyle/>
          <a:p>
            <a:fld id="{AB9D8D99-890B-D64D-B4E4-467F4E81BD01}" type="datetimeFigureOut">
              <a:rPr lang="it-IT" smtClean="0"/>
              <a:t>18/09/2024</a:t>
            </a:fld>
            <a:endParaRPr lang="it-IT"/>
          </a:p>
        </p:txBody>
      </p:sp>
      <p:sp>
        <p:nvSpPr>
          <p:cNvPr id="5" name="Segnaposto piè di pagina 4">
            <a:extLst>
              <a:ext uri="{FF2B5EF4-FFF2-40B4-BE49-F238E27FC236}">
                <a16:creationId xmlns:a16="http://schemas.microsoft.com/office/drawing/2014/main" id="{24FA0753-ECF5-FA92-CAA3-44816E5959F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835F9E8-F0B5-0B3D-E872-1C240484DEC2}"/>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28636345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8"/>
        <p:cNvGrpSpPr/>
        <p:nvPr/>
      </p:nvGrpSpPr>
      <p:grpSpPr>
        <a:xfrm>
          <a:off x="0" y="0"/>
          <a:ext cx="0" cy="0"/>
          <a:chOff x="0" y="0"/>
          <a:chExt cx="0" cy="0"/>
        </a:xfrm>
      </p:grpSpPr>
      <p:sp>
        <p:nvSpPr>
          <p:cNvPr id="29" name="Google Shape;29;p45"/>
          <p:cNvSpPr txBox="1">
            <a:spLocks noGrp="1"/>
          </p:cNvSpPr>
          <p:nvPr>
            <p:ph type="title"/>
          </p:nvPr>
        </p:nvSpPr>
        <p:spPr>
          <a:xfrm>
            <a:off x="723900" y="2131872"/>
            <a:ext cx="7696200" cy="1219314"/>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7500"/>
              <a:buFont typeface="DM Serif Display"/>
              <a:buNone/>
              <a:defRPr sz="6000" b="0">
                <a:latin typeface="Bebas Neue Regular"/>
                <a:ea typeface="Bebas Neue Regular"/>
                <a:cs typeface="Bebas Neue Regular"/>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5"/>
          <p:cNvSpPr txBox="1">
            <a:spLocks noGrp="1"/>
          </p:cNvSpPr>
          <p:nvPr>
            <p:ph type="body" idx="1"/>
          </p:nvPr>
        </p:nvSpPr>
        <p:spPr>
          <a:xfrm>
            <a:off x="723900" y="3259749"/>
            <a:ext cx="7696200" cy="468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chemeClr val="dk1"/>
              </a:buClr>
              <a:buSzPts val="1800"/>
              <a:buNone/>
              <a:defRPr sz="1800">
                <a:solidFill>
                  <a:schemeClr val="dk1"/>
                </a:solidFill>
                <a:latin typeface="Chivo"/>
                <a:ea typeface="Chivo"/>
                <a:cs typeface="Chivo"/>
                <a:sym typeface="Chivo"/>
              </a:defRPr>
            </a:lvl1pPr>
            <a:lvl2pPr marL="914400" lvl="1" indent="-228600" algn="l">
              <a:lnSpc>
                <a:spcPct val="90000"/>
              </a:lnSpc>
              <a:spcBef>
                <a:spcPts val="375"/>
              </a:spcBef>
              <a:spcAft>
                <a:spcPts val="0"/>
              </a:spcAft>
              <a:buClr>
                <a:srgbClr val="FFC988"/>
              </a:buClr>
              <a:buSzPts val="1500"/>
              <a:buNone/>
              <a:defRPr sz="1500">
                <a:solidFill>
                  <a:srgbClr val="FFC988"/>
                </a:solidFill>
              </a:defRPr>
            </a:lvl2pPr>
            <a:lvl3pPr marL="1371600" lvl="2" indent="-228600" algn="l">
              <a:lnSpc>
                <a:spcPct val="90000"/>
              </a:lnSpc>
              <a:spcBef>
                <a:spcPts val="375"/>
              </a:spcBef>
              <a:spcAft>
                <a:spcPts val="0"/>
              </a:spcAft>
              <a:buClr>
                <a:srgbClr val="FFC988"/>
              </a:buClr>
              <a:buSzPts val="1350"/>
              <a:buNone/>
              <a:defRPr sz="1350">
                <a:solidFill>
                  <a:srgbClr val="FFC988"/>
                </a:solidFill>
              </a:defRPr>
            </a:lvl3pPr>
            <a:lvl4pPr marL="1828800" lvl="3" indent="-228600" algn="l">
              <a:lnSpc>
                <a:spcPct val="90000"/>
              </a:lnSpc>
              <a:spcBef>
                <a:spcPts val="375"/>
              </a:spcBef>
              <a:spcAft>
                <a:spcPts val="0"/>
              </a:spcAft>
              <a:buClr>
                <a:srgbClr val="FFC988"/>
              </a:buClr>
              <a:buSzPts val="1200"/>
              <a:buNone/>
              <a:defRPr sz="1200">
                <a:solidFill>
                  <a:srgbClr val="FFC988"/>
                </a:solidFill>
              </a:defRPr>
            </a:lvl4pPr>
            <a:lvl5pPr marL="2286000" lvl="4" indent="-228600" algn="l">
              <a:lnSpc>
                <a:spcPct val="90000"/>
              </a:lnSpc>
              <a:spcBef>
                <a:spcPts val="375"/>
              </a:spcBef>
              <a:spcAft>
                <a:spcPts val="0"/>
              </a:spcAft>
              <a:buClr>
                <a:srgbClr val="FFC988"/>
              </a:buClr>
              <a:buSzPts val="1200"/>
              <a:buNone/>
              <a:defRPr sz="1200">
                <a:solidFill>
                  <a:srgbClr val="FFC988"/>
                </a:solidFill>
              </a:defRPr>
            </a:lvl5pPr>
            <a:lvl6pPr marL="2743200" lvl="5" indent="-228600" algn="l">
              <a:lnSpc>
                <a:spcPct val="90000"/>
              </a:lnSpc>
              <a:spcBef>
                <a:spcPts val="375"/>
              </a:spcBef>
              <a:spcAft>
                <a:spcPts val="0"/>
              </a:spcAft>
              <a:buClr>
                <a:srgbClr val="FFC988"/>
              </a:buClr>
              <a:buSzPts val="1200"/>
              <a:buNone/>
              <a:defRPr sz="1200">
                <a:solidFill>
                  <a:srgbClr val="FFC988"/>
                </a:solidFill>
              </a:defRPr>
            </a:lvl6pPr>
            <a:lvl7pPr marL="3200400" lvl="6" indent="-228600" algn="l">
              <a:lnSpc>
                <a:spcPct val="90000"/>
              </a:lnSpc>
              <a:spcBef>
                <a:spcPts val="375"/>
              </a:spcBef>
              <a:spcAft>
                <a:spcPts val="0"/>
              </a:spcAft>
              <a:buClr>
                <a:srgbClr val="FFC988"/>
              </a:buClr>
              <a:buSzPts val="1200"/>
              <a:buNone/>
              <a:defRPr sz="1200">
                <a:solidFill>
                  <a:srgbClr val="FFC988"/>
                </a:solidFill>
              </a:defRPr>
            </a:lvl7pPr>
            <a:lvl8pPr marL="3657600" lvl="7" indent="-228600" algn="l">
              <a:lnSpc>
                <a:spcPct val="90000"/>
              </a:lnSpc>
              <a:spcBef>
                <a:spcPts val="375"/>
              </a:spcBef>
              <a:spcAft>
                <a:spcPts val="0"/>
              </a:spcAft>
              <a:buClr>
                <a:srgbClr val="FFC988"/>
              </a:buClr>
              <a:buSzPts val="1200"/>
              <a:buNone/>
              <a:defRPr sz="1200">
                <a:solidFill>
                  <a:srgbClr val="FFC988"/>
                </a:solidFill>
              </a:defRPr>
            </a:lvl8pPr>
            <a:lvl9pPr marL="4114800" lvl="8" indent="-228600" algn="l">
              <a:lnSpc>
                <a:spcPct val="90000"/>
              </a:lnSpc>
              <a:spcBef>
                <a:spcPts val="375"/>
              </a:spcBef>
              <a:spcAft>
                <a:spcPts val="0"/>
              </a:spcAft>
              <a:buClr>
                <a:srgbClr val="FFC988"/>
              </a:buClr>
              <a:buSzPts val="1200"/>
              <a:buNone/>
              <a:defRPr sz="1200">
                <a:solidFill>
                  <a:srgbClr val="FFC988"/>
                </a:solidFill>
              </a:defRPr>
            </a:lvl9pPr>
          </a:lstStyle>
          <a:p>
            <a:endParaRPr/>
          </a:p>
        </p:txBody>
      </p:sp>
      <p:sp>
        <p:nvSpPr>
          <p:cNvPr id="31" name="Google Shape;31;p45"/>
          <p:cNvSpPr txBox="1">
            <a:spLocks noGrp="1"/>
          </p:cNvSpPr>
          <p:nvPr>
            <p:ph type="body" idx="2"/>
          </p:nvPr>
        </p:nvSpPr>
        <p:spPr>
          <a:xfrm>
            <a:off x="723900" y="1275625"/>
            <a:ext cx="7696200" cy="83338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chemeClr val="dk1"/>
              </a:buClr>
              <a:buSzPts val="9600"/>
              <a:buNone/>
              <a:defRPr sz="8000" b="0">
                <a:solidFill>
                  <a:schemeClr val="accent2"/>
                </a:solidFill>
                <a:latin typeface="Bebas Neue Regular"/>
                <a:ea typeface="Bebas Neue Regular"/>
                <a:cs typeface="Bebas Neue Regular"/>
                <a:sym typeface="Bebas Neue"/>
              </a:defRPr>
            </a:lvl1pPr>
            <a:lvl2pPr marL="914400" lvl="1" indent="-228600" algn="l">
              <a:lnSpc>
                <a:spcPct val="90000"/>
              </a:lnSpc>
              <a:spcBef>
                <a:spcPts val="375"/>
              </a:spcBef>
              <a:spcAft>
                <a:spcPts val="0"/>
              </a:spcAft>
              <a:buClr>
                <a:srgbClr val="FFC988"/>
              </a:buClr>
              <a:buSzPts val="1500"/>
              <a:buNone/>
              <a:defRPr sz="1500">
                <a:solidFill>
                  <a:srgbClr val="FFC988"/>
                </a:solidFill>
              </a:defRPr>
            </a:lvl2pPr>
            <a:lvl3pPr marL="1371600" lvl="2" indent="-228600" algn="l">
              <a:lnSpc>
                <a:spcPct val="90000"/>
              </a:lnSpc>
              <a:spcBef>
                <a:spcPts val="375"/>
              </a:spcBef>
              <a:spcAft>
                <a:spcPts val="0"/>
              </a:spcAft>
              <a:buClr>
                <a:srgbClr val="FFC988"/>
              </a:buClr>
              <a:buSzPts val="1350"/>
              <a:buNone/>
              <a:defRPr sz="1350">
                <a:solidFill>
                  <a:srgbClr val="FFC988"/>
                </a:solidFill>
              </a:defRPr>
            </a:lvl3pPr>
            <a:lvl4pPr marL="1828800" lvl="3" indent="-228600" algn="l">
              <a:lnSpc>
                <a:spcPct val="90000"/>
              </a:lnSpc>
              <a:spcBef>
                <a:spcPts val="375"/>
              </a:spcBef>
              <a:spcAft>
                <a:spcPts val="0"/>
              </a:spcAft>
              <a:buClr>
                <a:srgbClr val="FFC988"/>
              </a:buClr>
              <a:buSzPts val="1200"/>
              <a:buNone/>
              <a:defRPr sz="1200">
                <a:solidFill>
                  <a:srgbClr val="FFC988"/>
                </a:solidFill>
              </a:defRPr>
            </a:lvl4pPr>
            <a:lvl5pPr marL="2286000" lvl="4" indent="-228600" algn="l">
              <a:lnSpc>
                <a:spcPct val="90000"/>
              </a:lnSpc>
              <a:spcBef>
                <a:spcPts val="375"/>
              </a:spcBef>
              <a:spcAft>
                <a:spcPts val="0"/>
              </a:spcAft>
              <a:buClr>
                <a:srgbClr val="FFC988"/>
              </a:buClr>
              <a:buSzPts val="1200"/>
              <a:buNone/>
              <a:defRPr sz="1200">
                <a:solidFill>
                  <a:srgbClr val="FFC988"/>
                </a:solidFill>
              </a:defRPr>
            </a:lvl5pPr>
            <a:lvl6pPr marL="2743200" lvl="5" indent="-228600" algn="l">
              <a:lnSpc>
                <a:spcPct val="90000"/>
              </a:lnSpc>
              <a:spcBef>
                <a:spcPts val="375"/>
              </a:spcBef>
              <a:spcAft>
                <a:spcPts val="0"/>
              </a:spcAft>
              <a:buClr>
                <a:srgbClr val="FFC988"/>
              </a:buClr>
              <a:buSzPts val="1200"/>
              <a:buNone/>
              <a:defRPr sz="1200">
                <a:solidFill>
                  <a:srgbClr val="FFC988"/>
                </a:solidFill>
              </a:defRPr>
            </a:lvl6pPr>
            <a:lvl7pPr marL="3200400" lvl="6" indent="-228600" algn="l">
              <a:lnSpc>
                <a:spcPct val="90000"/>
              </a:lnSpc>
              <a:spcBef>
                <a:spcPts val="375"/>
              </a:spcBef>
              <a:spcAft>
                <a:spcPts val="0"/>
              </a:spcAft>
              <a:buClr>
                <a:srgbClr val="FFC988"/>
              </a:buClr>
              <a:buSzPts val="1200"/>
              <a:buNone/>
              <a:defRPr sz="1200">
                <a:solidFill>
                  <a:srgbClr val="FFC988"/>
                </a:solidFill>
              </a:defRPr>
            </a:lvl7pPr>
            <a:lvl8pPr marL="3657600" lvl="7" indent="-228600" algn="l">
              <a:lnSpc>
                <a:spcPct val="90000"/>
              </a:lnSpc>
              <a:spcBef>
                <a:spcPts val="375"/>
              </a:spcBef>
              <a:spcAft>
                <a:spcPts val="0"/>
              </a:spcAft>
              <a:buClr>
                <a:srgbClr val="FFC988"/>
              </a:buClr>
              <a:buSzPts val="1200"/>
              <a:buNone/>
              <a:defRPr sz="1200">
                <a:solidFill>
                  <a:srgbClr val="FFC988"/>
                </a:solidFill>
              </a:defRPr>
            </a:lvl8pPr>
            <a:lvl9pPr marL="4114800" lvl="8" indent="-228600" algn="l">
              <a:lnSpc>
                <a:spcPct val="90000"/>
              </a:lnSpc>
              <a:spcBef>
                <a:spcPts val="375"/>
              </a:spcBef>
              <a:spcAft>
                <a:spcPts val="0"/>
              </a:spcAft>
              <a:buClr>
                <a:srgbClr val="FFC988"/>
              </a:buClr>
              <a:buSzPts val="1200"/>
              <a:buNone/>
              <a:defRPr sz="1200">
                <a:solidFill>
                  <a:srgbClr val="FFC988"/>
                </a:solidFill>
              </a:defRPr>
            </a:lvl9pPr>
          </a:lstStyle>
          <a:p>
            <a:endParaRPr/>
          </a:p>
        </p:txBody>
      </p:sp>
    </p:spTree>
    <p:extLst>
      <p:ext uri="{BB962C8B-B14F-4D97-AF65-F5344CB8AC3E}">
        <p14:creationId xmlns:p14="http://schemas.microsoft.com/office/powerpoint/2010/main" val="22053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9ABCC0-15CF-FF95-F276-1ECDC117CD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64438E5-77FB-81DB-0AFD-72453D1022D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D53CEF-DB28-E5A1-A2AF-D8AA617DAC12}"/>
              </a:ext>
            </a:extLst>
          </p:cNvPr>
          <p:cNvSpPr>
            <a:spLocks noGrp="1"/>
          </p:cNvSpPr>
          <p:nvPr>
            <p:ph type="dt" sz="half" idx="10"/>
          </p:nvPr>
        </p:nvSpPr>
        <p:spPr/>
        <p:txBody>
          <a:bodyPr/>
          <a:lstStyle/>
          <a:p>
            <a:fld id="{AB9D8D99-890B-D64D-B4E4-467F4E81BD01}" type="datetimeFigureOut">
              <a:rPr lang="it-IT" smtClean="0"/>
              <a:t>18/09/2024</a:t>
            </a:fld>
            <a:endParaRPr lang="it-IT"/>
          </a:p>
        </p:txBody>
      </p:sp>
      <p:sp>
        <p:nvSpPr>
          <p:cNvPr id="5" name="Segnaposto piè di pagina 4">
            <a:extLst>
              <a:ext uri="{FF2B5EF4-FFF2-40B4-BE49-F238E27FC236}">
                <a16:creationId xmlns:a16="http://schemas.microsoft.com/office/drawing/2014/main" id="{A9A527F2-3EC8-CB7E-35BF-A9A3EC7A9AE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FDAE1E1-5236-3666-CDCB-7C9A9AAFF95A}"/>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26988862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E452B1-C183-6A33-A45C-F548A684D551}"/>
              </a:ext>
            </a:extLst>
          </p:cNvPr>
          <p:cNvSpPr>
            <a:spLocks noGrp="1"/>
          </p:cNvSpPr>
          <p:nvPr>
            <p:ph type="title"/>
          </p:nvPr>
        </p:nvSpPr>
        <p:spPr>
          <a:xfrm>
            <a:off x="623888" y="1282304"/>
            <a:ext cx="7886700" cy="2139553"/>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E2E4BCF-DE29-2FB0-503E-CB58371FF2D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2DCBB71-837D-76AA-7173-136CAE5D5EB4}"/>
              </a:ext>
            </a:extLst>
          </p:cNvPr>
          <p:cNvSpPr>
            <a:spLocks noGrp="1"/>
          </p:cNvSpPr>
          <p:nvPr>
            <p:ph type="dt" sz="half" idx="10"/>
          </p:nvPr>
        </p:nvSpPr>
        <p:spPr/>
        <p:txBody>
          <a:bodyPr/>
          <a:lstStyle/>
          <a:p>
            <a:fld id="{AB9D8D99-890B-D64D-B4E4-467F4E81BD01}" type="datetimeFigureOut">
              <a:rPr lang="it-IT" smtClean="0"/>
              <a:t>18/09/2024</a:t>
            </a:fld>
            <a:endParaRPr lang="it-IT"/>
          </a:p>
        </p:txBody>
      </p:sp>
      <p:sp>
        <p:nvSpPr>
          <p:cNvPr id="5" name="Segnaposto piè di pagina 4">
            <a:extLst>
              <a:ext uri="{FF2B5EF4-FFF2-40B4-BE49-F238E27FC236}">
                <a16:creationId xmlns:a16="http://schemas.microsoft.com/office/drawing/2014/main" id="{6B78591D-EC2C-DE3B-8285-4153A2BE3AE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AE5C261-70DD-751A-C35C-BDC493E5CD53}"/>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236307380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B3A6FC-B008-6A4F-C477-B9C1BA6DCD0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07A12D9-E112-F582-F8B8-0B5E7981B2EE}"/>
              </a:ext>
            </a:extLst>
          </p:cNvPr>
          <p:cNvSpPr>
            <a:spLocks noGrp="1"/>
          </p:cNvSpPr>
          <p:nvPr>
            <p:ph sz="half" idx="1"/>
          </p:nvPr>
        </p:nvSpPr>
        <p:spPr>
          <a:xfrm>
            <a:off x="6286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AB658E0-BA0C-20AE-C9CB-210E9271FA49}"/>
              </a:ext>
            </a:extLst>
          </p:cNvPr>
          <p:cNvSpPr>
            <a:spLocks noGrp="1"/>
          </p:cNvSpPr>
          <p:nvPr>
            <p:ph sz="half" idx="2"/>
          </p:nvPr>
        </p:nvSpPr>
        <p:spPr>
          <a:xfrm>
            <a:off x="46291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BDF6126-B6D7-F9C8-2479-78C978ACE623}"/>
              </a:ext>
            </a:extLst>
          </p:cNvPr>
          <p:cNvSpPr>
            <a:spLocks noGrp="1"/>
          </p:cNvSpPr>
          <p:nvPr>
            <p:ph type="dt" sz="half" idx="10"/>
          </p:nvPr>
        </p:nvSpPr>
        <p:spPr/>
        <p:txBody>
          <a:bodyPr/>
          <a:lstStyle/>
          <a:p>
            <a:fld id="{AB9D8D99-890B-D64D-B4E4-467F4E81BD01}" type="datetimeFigureOut">
              <a:rPr lang="it-IT" smtClean="0"/>
              <a:t>18/09/2024</a:t>
            </a:fld>
            <a:endParaRPr lang="it-IT"/>
          </a:p>
        </p:txBody>
      </p:sp>
      <p:sp>
        <p:nvSpPr>
          <p:cNvPr id="6" name="Segnaposto piè di pagina 5">
            <a:extLst>
              <a:ext uri="{FF2B5EF4-FFF2-40B4-BE49-F238E27FC236}">
                <a16:creationId xmlns:a16="http://schemas.microsoft.com/office/drawing/2014/main" id="{20530CFB-1B8C-766C-E677-FADE650A164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4D05C8F-B987-43C6-6485-267F4F3DAA6D}"/>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138151225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734401-2DD8-F830-F660-8DF56EEA9A14}"/>
              </a:ext>
            </a:extLst>
          </p:cNvPr>
          <p:cNvSpPr>
            <a:spLocks noGrp="1"/>
          </p:cNvSpPr>
          <p:nvPr>
            <p:ph type="title"/>
          </p:nvPr>
        </p:nvSpPr>
        <p:spPr>
          <a:xfrm>
            <a:off x="629841" y="273844"/>
            <a:ext cx="7886700" cy="994172"/>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E1D7325-0BC7-423F-C09E-F0C5A2A0C87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AB77991-E839-863B-9751-7376CB4E28E4}"/>
              </a:ext>
            </a:extLst>
          </p:cNvPr>
          <p:cNvSpPr>
            <a:spLocks noGrp="1"/>
          </p:cNvSpPr>
          <p:nvPr>
            <p:ph sz="half" idx="2"/>
          </p:nvPr>
        </p:nvSpPr>
        <p:spPr>
          <a:xfrm>
            <a:off x="629842" y="1878806"/>
            <a:ext cx="3868340"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7DA1C16-0519-B084-A56A-F16C0E2C371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63BD247-13DB-4C28-D91E-245F8DD63D4E}"/>
              </a:ext>
            </a:extLst>
          </p:cNvPr>
          <p:cNvSpPr>
            <a:spLocks noGrp="1"/>
          </p:cNvSpPr>
          <p:nvPr>
            <p:ph sz="quarter" idx="4"/>
          </p:nvPr>
        </p:nvSpPr>
        <p:spPr>
          <a:xfrm>
            <a:off x="4629150" y="1878806"/>
            <a:ext cx="3887391"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C89ADB8-2A0E-768C-9444-06011CAE7D76}"/>
              </a:ext>
            </a:extLst>
          </p:cNvPr>
          <p:cNvSpPr>
            <a:spLocks noGrp="1"/>
          </p:cNvSpPr>
          <p:nvPr>
            <p:ph type="dt" sz="half" idx="10"/>
          </p:nvPr>
        </p:nvSpPr>
        <p:spPr/>
        <p:txBody>
          <a:bodyPr/>
          <a:lstStyle/>
          <a:p>
            <a:fld id="{AB9D8D99-890B-D64D-B4E4-467F4E81BD01}" type="datetimeFigureOut">
              <a:rPr lang="it-IT" smtClean="0"/>
              <a:t>18/09/2024</a:t>
            </a:fld>
            <a:endParaRPr lang="it-IT"/>
          </a:p>
        </p:txBody>
      </p:sp>
      <p:sp>
        <p:nvSpPr>
          <p:cNvPr id="8" name="Segnaposto piè di pagina 7">
            <a:extLst>
              <a:ext uri="{FF2B5EF4-FFF2-40B4-BE49-F238E27FC236}">
                <a16:creationId xmlns:a16="http://schemas.microsoft.com/office/drawing/2014/main" id="{DCF6B994-71F5-0AFE-7475-A7953C5AAB1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B37196A-C6F9-F6F0-4E47-BC7FA1290C34}"/>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26588947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28795B-A544-0E85-8577-FF9C34FA9F0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98463DB-B4E3-8B3C-D4DB-9BAA70D77571}"/>
              </a:ext>
            </a:extLst>
          </p:cNvPr>
          <p:cNvSpPr>
            <a:spLocks noGrp="1"/>
          </p:cNvSpPr>
          <p:nvPr>
            <p:ph type="dt" sz="half" idx="10"/>
          </p:nvPr>
        </p:nvSpPr>
        <p:spPr/>
        <p:txBody>
          <a:bodyPr/>
          <a:lstStyle/>
          <a:p>
            <a:fld id="{AB9D8D99-890B-D64D-B4E4-467F4E81BD01}" type="datetimeFigureOut">
              <a:rPr lang="it-IT" smtClean="0"/>
              <a:t>18/09/2024</a:t>
            </a:fld>
            <a:endParaRPr lang="it-IT"/>
          </a:p>
        </p:txBody>
      </p:sp>
      <p:sp>
        <p:nvSpPr>
          <p:cNvPr id="4" name="Segnaposto piè di pagina 3">
            <a:extLst>
              <a:ext uri="{FF2B5EF4-FFF2-40B4-BE49-F238E27FC236}">
                <a16:creationId xmlns:a16="http://schemas.microsoft.com/office/drawing/2014/main" id="{885EA101-1374-4679-9622-86B397075EC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B8A4215-763D-F723-F6E0-42F433B00533}"/>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282915087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4ACBA2B-5194-AC00-A866-AD9C331655C6}"/>
              </a:ext>
            </a:extLst>
          </p:cNvPr>
          <p:cNvSpPr>
            <a:spLocks noGrp="1"/>
          </p:cNvSpPr>
          <p:nvPr>
            <p:ph type="dt" sz="half" idx="10"/>
          </p:nvPr>
        </p:nvSpPr>
        <p:spPr/>
        <p:txBody>
          <a:bodyPr/>
          <a:lstStyle/>
          <a:p>
            <a:fld id="{AB9D8D99-890B-D64D-B4E4-467F4E81BD01}" type="datetimeFigureOut">
              <a:rPr lang="it-IT" smtClean="0"/>
              <a:t>18/09/2024</a:t>
            </a:fld>
            <a:endParaRPr lang="it-IT"/>
          </a:p>
        </p:txBody>
      </p:sp>
      <p:sp>
        <p:nvSpPr>
          <p:cNvPr id="3" name="Segnaposto piè di pagina 2">
            <a:extLst>
              <a:ext uri="{FF2B5EF4-FFF2-40B4-BE49-F238E27FC236}">
                <a16:creationId xmlns:a16="http://schemas.microsoft.com/office/drawing/2014/main" id="{97D81E76-5731-CA9E-C0BC-0035722EC6E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0F2F493-347C-6D18-4DDB-D8A9E469BF89}"/>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42868807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A69FB0-FEF9-4A07-D606-6828750C1FBB}"/>
              </a:ext>
            </a:extLst>
          </p:cNvPr>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1A8CE06-5123-256C-9A0E-4D3ED874E6A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59DB8B2-2A5F-1338-0CAB-737E47137DA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B08A3A7-8828-4FB1-0702-7AACB2D1966C}"/>
              </a:ext>
            </a:extLst>
          </p:cNvPr>
          <p:cNvSpPr>
            <a:spLocks noGrp="1"/>
          </p:cNvSpPr>
          <p:nvPr>
            <p:ph type="dt" sz="half" idx="10"/>
          </p:nvPr>
        </p:nvSpPr>
        <p:spPr/>
        <p:txBody>
          <a:bodyPr/>
          <a:lstStyle/>
          <a:p>
            <a:fld id="{AB9D8D99-890B-D64D-B4E4-467F4E81BD01}" type="datetimeFigureOut">
              <a:rPr lang="it-IT" smtClean="0"/>
              <a:t>18/09/2024</a:t>
            </a:fld>
            <a:endParaRPr lang="it-IT"/>
          </a:p>
        </p:txBody>
      </p:sp>
      <p:sp>
        <p:nvSpPr>
          <p:cNvPr id="6" name="Segnaposto piè di pagina 5">
            <a:extLst>
              <a:ext uri="{FF2B5EF4-FFF2-40B4-BE49-F238E27FC236}">
                <a16:creationId xmlns:a16="http://schemas.microsoft.com/office/drawing/2014/main" id="{D68B820B-102B-1FB7-5EB5-6413A963266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7F1E1F9-E825-0053-24F7-103B22EF9F2D}"/>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2728461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9065E4-3694-BFC8-AD35-1517E5E3DE23}"/>
              </a:ext>
            </a:extLst>
          </p:cNvPr>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0E2A1FA-A011-3965-4E3E-DFED9985DE8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1344ADB2-CABB-41E1-EF7C-B4718AD8A51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39E0BC-E3A2-2F9A-4A3D-E697E92B7973}"/>
              </a:ext>
            </a:extLst>
          </p:cNvPr>
          <p:cNvSpPr>
            <a:spLocks noGrp="1"/>
          </p:cNvSpPr>
          <p:nvPr>
            <p:ph type="dt" sz="half" idx="10"/>
          </p:nvPr>
        </p:nvSpPr>
        <p:spPr/>
        <p:txBody>
          <a:bodyPr/>
          <a:lstStyle/>
          <a:p>
            <a:fld id="{AB9D8D99-890B-D64D-B4E4-467F4E81BD01}" type="datetimeFigureOut">
              <a:rPr lang="it-IT" smtClean="0"/>
              <a:t>18/09/2024</a:t>
            </a:fld>
            <a:endParaRPr lang="it-IT"/>
          </a:p>
        </p:txBody>
      </p:sp>
      <p:sp>
        <p:nvSpPr>
          <p:cNvPr id="6" name="Segnaposto piè di pagina 5">
            <a:extLst>
              <a:ext uri="{FF2B5EF4-FFF2-40B4-BE49-F238E27FC236}">
                <a16:creationId xmlns:a16="http://schemas.microsoft.com/office/drawing/2014/main" id="{6BAC781B-BB3A-2640-8BE0-D4F16E683AD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B885F1F-089D-A279-3059-9A7BD1DD83E0}"/>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41452162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9D2EDC2-F754-11A4-B0A5-2016FFE20C5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2A446C2-6E62-8BC2-710E-B03C7DFD7B9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354FC1C-B79D-0C24-CA8B-3061D07CDA5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B9D8D99-890B-D64D-B4E4-467F4E81BD01}" type="datetimeFigureOut">
              <a:rPr lang="it-IT" smtClean="0"/>
              <a:t>18/09/2024</a:t>
            </a:fld>
            <a:endParaRPr lang="it-IT"/>
          </a:p>
        </p:txBody>
      </p:sp>
      <p:sp>
        <p:nvSpPr>
          <p:cNvPr id="5" name="Segnaposto piè di pagina 4">
            <a:extLst>
              <a:ext uri="{FF2B5EF4-FFF2-40B4-BE49-F238E27FC236}">
                <a16:creationId xmlns:a16="http://schemas.microsoft.com/office/drawing/2014/main" id="{14AF1D13-F50A-9B9A-47BB-D105F36EDAD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C2651BE-4D56-19A3-3FD4-CE789E06E78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D0BA20-6433-AE48-A398-16B585712AA2}" type="slidenum">
              <a:rPr lang="it-IT" smtClean="0"/>
              <a:t>‹N›</a:t>
            </a:fld>
            <a:endParaRPr lang="it-IT"/>
          </a:p>
        </p:txBody>
      </p:sp>
    </p:spTree>
    <p:extLst>
      <p:ext uri="{BB962C8B-B14F-4D97-AF65-F5344CB8AC3E}">
        <p14:creationId xmlns:p14="http://schemas.microsoft.com/office/powerpoint/2010/main" val="29758393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afolmet.it/"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Google Shape;88;p1"/>
          <p:cNvSpPr/>
          <p:nvPr/>
        </p:nvSpPr>
        <p:spPr>
          <a:xfrm>
            <a:off x="5202051" y="4425925"/>
            <a:ext cx="3941949" cy="434384"/>
          </a:xfrm>
          <a:prstGeom prst="flowChartProcess">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0" name="Google Shape;90;p1"/>
          <p:cNvSpPr/>
          <p:nvPr/>
        </p:nvSpPr>
        <p:spPr>
          <a:xfrm>
            <a:off x="1554360" y="0"/>
            <a:ext cx="2011760" cy="448740"/>
          </a:xfrm>
          <a:prstGeom prst="flowChartProcess">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1" name="Google Shape;91;p1"/>
          <p:cNvSpPr/>
          <p:nvPr/>
        </p:nvSpPr>
        <p:spPr>
          <a:xfrm>
            <a:off x="3566120" y="0"/>
            <a:ext cx="2011760" cy="448740"/>
          </a:xfrm>
          <a:prstGeom prst="flowChartProcess">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2" name="Google Shape;92;p1"/>
          <p:cNvSpPr/>
          <p:nvPr/>
        </p:nvSpPr>
        <p:spPr>
          <a:xfrm>
            <a:off x="5577880" y="0"/>
            <a:ext cx="2011760" cy="448740"/>
          </a:xfrm>
          <a:prstGeom prst="flowChartProcess">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 name="Google Shape;93;p1"/>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8500"/>
              <a:buNone/>
            </a:pPr>
            <a:r>
              <a:rPr lang="en" dirty="0"/>
              <a:t>ANIMATED INTRO FOR </a:t>
            </a:r>
            <a:r>
              <a:rPr lang="en" dirty="0">
                <a:solidFill>
                  <a:schemeClr val="dk2"/>
                </a:solidFill>
              </a:rPr>
              <a:t>SOCIAL MEDIA PLATFORMS</a:t>
            </a:r>
            <a:endParaRPr dirty="0">
              <a:solidFill>
                <a:schemeClr val="dk2"/>
              </a:solidFill>
            </a:endParaRPr>
          </a:p>
        </p:txBody>
      </p:sp>
      <p:sp>
        <p:nvSpPr>
          <p:cNvPr id="94" name="Google Shape;94;p1"/>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457200" lvl="0" indent="-317500" algn="ctr" rtl="0">
              <a:lnSpc>
                <a:spcPct val="90000"/>
              </a:lnSpc>
              <a:spcBef>
                <a:spcPts val="750"/>
              </a:spcBef>
              <a:spcAft>
                <a:spcPts val="0"/>
              </a:spcAft>
              <a:buSzPts val="1800"/>
              <a:buNone/>
            </a:pPr>
            <a:r>
              <a:rPr lang="en"/>
              <a:t>Here is where your presentation begins</a:t>
            </a:r>
            <a:endParaRPr/>
          </a:p>
        </p:txBody>
      </p:sp>
      <p:sp>
        <p:nvSpPr>
          <p:cNvPr id="95" name="Google Shape;95;p1"/>
          <p:cNvSpPr/>
          <p:nvPr/>
        </p:nvSpPr>
        <p:spPr>
          <a:xfrm>
            <a:off x="1554360" y="0"/>
            <a:ext cx="2011760" cy="5143500"/>
          </a:xfrm>
          <a:prstGeom prst="flowChartProcess">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 name="Google Shape;96;p1"/>
          <p:cNvSpPr/>
          <p:nvPr/>
        </p:nvSpPr>
        <p:spPr>
          <a:xfrm>
            <a:off x="3566120" y="0"/>
            <a:ext cx="2011760" cy="5143500"/>
          </a:xfrm>
          <a:prstGeom prst="flowChartProcess">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 name="Google Shape;97;p1"/>
          <p:cNvSpPr/>
          <p:nvPr/>
        </p:nvSpPr>
        <p:spPr>
          <a:xfrm>
            <a:off x="5577880" y="0"/>
            <a:ext cx="2011760" cy="5143500"/>
          </a:xfrm>
          <a:prstGeom prst="flowChartProcess">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 name="Google Shape;98;p1"/>
          <p:cNvSpPr/>
          <p:nvPr/>
        </p:nvSpPr>
        <p:spPr>
          <a:xfrm>
            <a:off x="0" y="0"/>
            <a:ext cx="4572000" cy="5143500"/>
          </a:xfrm>
          <a:prstGeom prst="flowChartProcess">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 name="Google Shape;99;p1"/>
          <p:cNvSpPr/>
          <p:nvPr/>
        </p:nvSpPr>
        <p:spPr>
          <a:xfrm>
            <a:off x="4572000" y="0"/>
            <a:ext cx="4572000" cy="5143500"/>
          </a:xfrm>
          <a:prstGeom prst="flowChartProcess">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Rettangolo 2">
            <a:extLst>
              <a:ext uri="{FF2B5EF4-FFF2-40B4-BE49-F238E27FC236}">
                <a16:creationId xmlns:a16="http://schemas.microsoft.com/office/drawing/2014/main" id="{7993560C-ED79-1E71-94C0-1BB8C64B54EC}"/>
              </a:ext>
            </a:extLst>
          </p:cNvPr>
          <p:cNvSpPr/>
          <p:nvPr/>
        </p:nvSpPr>
        <p:spPr>
          <a:xfrm>
            <a:off x="0" y="0"/>
            <a:ext cx="9144000" cy="5143500"/>
          </a:xfrm>
          <a:prstGeom prst="rect">
            <a:avLst/>
          </a:prstGeom>
          <a:solidFill>
            <a:srgbClr val="D91A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descr="Immagine che contiene testo, Carattere, Elementi grafici, logo&#10;&#10;Descrizione generata automaticamente">
            <a:extLst>
              <a:ext uri="{FF2B5EF4-FFF2-40B4-BE49-F238E27FC236}">
                <a16:creationId xmlns:a16="http://schemas.microsoft.com/office/drawing/2014/main" id="{CBB048FA-BD71-0931-6FC4-942B257B7F32}"/>
              </a:ext>
            </a:extLst>
          </p:cNvPr>
          <p:cNvPicPr>
            <a:picLocks noChangeAspect="1"/>
          </p:cNvPicPr>
          <p:nvPr/>
        </p:nvPicPr>
        <p:blipFill>
          <a:blip r:embed="rId3"/>
          <a:stretch>
            <a:fillRect/>
          </a:stretch>
        </p:blipFill>
        <p:spPr>
          <a:xfrm>
            <a:off x="3704499" y="1892282"/>
            <a:ext cx="1758764" cy="1279101"/>
          </a:xfrm>
          <a:prstGeom prst="rect">
            <a:avLst/>
          </a:prstGeom>
        </p:spPr>
      </p:pic>
      <p:sp>
        <p:nvSpPr>
          <p:cNvPr id="7" name="Anello 6">
            <a:extLst>
              <a:ext uri="{FF2B5EF4-FFF2-40B4-BE49-F238E27FC236}">
                <a16:creationId xmlns:a16="http://schemas.microsoft.com/office/drawing/2014/main" id="{D7002EE6-32D4-897C-9D24-FC41E2D0FB8B}"/>
              </a:ext>
            </a:extLst>
          </p:cNvPr>
          <p:cNvSpPr/>
          <p:nvPr/>
        </p:nvSpPr>
        <p:spPr>
          <a:xfrm>
            <a:off x="2294012" y="265357"/>
            <a:ext cx="4612785" cy="461278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Rettangolo 7">
            <a:extLst>
              <a:ext uri="{FF2B5EF4-FFF2-40B4-BE49-F238E27FC236}">
                <a16:creationId xmlns:a16="http://schemas.microsoft.com/office/drawing/2014/main" id="{81558614-DB8E-F17B-3CC4-DEB11E6D59D2}"/>
              </a:ext>
            </a:extLst>
          </p:cNvPr>
          <p:cNvSpPr/>
          <p:nvPr/>
        </p:nvSpPr>
        <p:spPr>
          <a:xfrm>
            <a:off x="0" y="2205364"/>
            <a:ext cx="2463620" cy="614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0F5B24C0-D2B5-5E00-DE5E-803FEA6F5B91}"/>
              </a:ext>
            </a:extLst>
          </p:cNvPr>
          <p:cNvSpPr/>
          <p:nvPr/>
        </p:nvSpPr>
        <p:spPr>
          <a:xfrm>
            <a:off x="6849988" y="2218953"/>
            <a:ext cx="2294012" cy="614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Rectángulo: esquinas redondeadas 3">
            <a:extLst>
              <a:ext uri="{FF2B5EF4-FFF2-40B4-BE49-F238E27FC236}">
                <a16:creationId xmlns:a16="http://schemas.microsoft.com/office/drawing/2014/main" id="{1270733F-66AA-44E6-948D-A51B9B348B22}"/>
              </a:ext>
            </a:extLst>
          </p:cNvPr>
          <p:cNvSpPr/>
          <p:nvPr/>
        </p:nvSpPr>
        <p:spPr>
          <a:xfrm>
            <a:off x="1506683" y="1350990"/>
            <a:ext cx="6890581" cy="694751"/>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strella: 10 puntas 11">
            <a:extLst>
              <a:ext uri="{FF2B5EF4-FFF2-40B4-BE49-F238E27FC236}">
                <a16:creationId xmlns:a16="http://schemas.microsoft.com/office/drawing/2014/main" id="{17D2570D-4EE7-FDE4-838B-5F3054D38EA5}"/>
              </a:ext>
            </a:extLst>
          </p:cNvPr>
          <p:cNvSpPr/>
          <p:nvPr/>
        </p:nvSpPr>
        <p:spPr>
          <a:xfrm>
            <a:off x="6802964" y="-443359"/>
            <a:ext cx="2148444"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strella: 10 puntas 11">
            <a:extLst>
              <a:ext uri="{FF2B5EF4-FFF2-40B4-BE49-F238E27FC236}">
                <a16:creationId xmlns:a16="http://schemas.microsoft.com/office/drawing/2014/main" id="{1E7ACD78-4745-3093-22CB-9AA3A74023E5}"/>
              </a:ext>
            </a:extLst>
          </p:cNvPr>
          <p:cNvSpPr/>
          <p:nvPr/>
        </p:nvSpPr>
        <p:spPr>
          <a:xfrm>
            <a:off x="7720067" y="907653"/>
            <a:ext cx="2411930"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8FB0DD42-166B-A725-BDD7-37C04FF95132}"/>
              </a:ext>
            </a:extLst>
          </p:cNvPr>
          <p:cNvSpPr/>
          <p:nvPr/>
        </p:nvSpPr>
        <p:spPr>
          <a:xfrm>
            <a:off x="-935872" y="1783538"/>
            <a:ext cx="2686289"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87476D3-3709-E216-3247-B21466023F13}"/>
              </a:ext>
            </a:extLst>
          </p:cNvPr>
          <p:cNvSpPr/>
          <p:nvPr/>
        </p:nvSpPr>
        <p:spPr>
          <a:xfrm flipH="1">
            <a:off x="1362009" y="2285428"/>
            <a:ext cx="225773"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7B05571-3F2F-B66D-6F89-E576482E0C43}"/>
              </a:ext>
            </a:extLst>
          </p:cNvPr>
          <p:cNvGrpSpPr/>
          <p:nvPr/>
        </p:nvGrpSpPr>
        <p:grpSpPr>
          <a:xfrm>
            <a:off x="600785" y="654770"/>
            <a:ext cx="1126964"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0BAAC95-C7EF-0071-8CDB-BD31C338643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C0A9F682-32EA-0834-1BF8-0E3A5F6AAAD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74F1A7B-FB59-D30D-CAF3-990AE889B663}"/>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B55C5C3F-84A3-9F20-0B27-5EDB36960276}"/>
              </a:ext>
            </a:extLst>
          </p:cNvPr>
          <p:cNvSpPr/>
          <p:nvPr/>
        </p:nvSpPr>
        <p:spPr>
          <a:xfrm>
            <a:off x="1331307" y="2809147"/>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5D74"/>
              </a:solidFill>
              <a:latin typeface="Arial"/>
              <a:ea typeface="Arial"/>
              <a:cs typeface="Arial"/>
              <a:sym typeface="Arial"/>
            </a:endParaRPr>
          </a:p>
        </p:txBody>
      </p:sp>
      <p:grpSp>
        <p:nvGrpSpPr>
          <p:cNvPr id="46" name="Google Shape;5450;p71">
            <a:extLst>
              <a:ext uri="{FF2B5EF4-FFF2-40B4-BE49-F238E27FC236}">
                <a16:creationId xmlns:a16="http://schemas.microsoft.com/office/drawing/2014/main" id="{D08E102E-AEB1-2D8D-4C61-30A27A9491D0}"/>
              </a:ext>
            </a:extLst>
          </p:cNvPr>
          <p:cNvGrpSpPr/>
          <p:nvPr/>
        </p:nvGrpSpPr>
        <p:grpSpPr>
          <a:xfrm>
            <a:off x="1348051" y="3772402"/>
            <a:ext cx="368186" cy="364224"/>
            <a:chOff x="-64406125" y="3362225"/>
            <a:chExt cx="318225" cy="314800"/>
          </a:xfrm>
          <a:solidFill>
            <a:srgbClr val="D91A2A"/>
          </a:solidFill>
        </p:grpSpPr>
        <p:sp>
          <p:nvSpPr>
            <p:cNvPr id="47" name="Google Shape;5451;p71">
              <a:extLst>
                <a:ext uri="{FF2B5EF4-FFF2-40B4-BE49-F238E27FC236}">
                  <a16:creationId xmlns:a16="http://schemas.microsoft.com/office/drawing/2014/main" id="{E949019F-C147-4348-64A7-973E1E2131DE}"/>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5452;p71">
              <a:extLst>
                <a:ext uri="{FF2B5EF4-FFF2-40B4-BE49-F238E27FC236}">
                  <a16:creationId xmlns:a16="http://schemas.microsoft.com/office/drawing/2014/main" id="{0B86432F-B552-B456-A368-15B4634B233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245;p6">
            <a:extLst>
              <a:ext uri="{FF2B5EF4-FFF2-40B4-BE49-F238E27FC236}">
                <a16:creationId xmlns:a16="http://schemas.microsoft.com/office/drawing/2014/main" id="{1BF0E7BC-D716-4B5D-83DA-17A0FB971196}"/>
              </a:ext>
            </a:extLst>
          </p:cNvPr>
          <p:cNvSpPr/>
          <p:nvPr/>
        </p:nvSpPr>
        <p:spPr>
          <a:xfrm rot="5400000">
            <a:off x="3669090" y="1169477"/>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Anello 10">
            <a:extLst>
              <a:ext uri="{FF2B5EF4-FFF2-40B4-BE49-F238E27FC236}">
                <a16:creationId xmlns:a16="http://schemas.microsoft.com/office/drawing/2014/main" id="{B065206F-F6B0-4960-96A4-82CE4836C540}"/>
              </a:ext>
            </a:extLst>
          </p:cNvPr>
          <p:cNvSpPr/>
          <p:nvPr/>
        </p:nvSpPr>
        <p:spPr>
          <a:xfrm>
            <a:off x="7425071" y="4550303"/>
            <a:ext cx="594543" cy="594799"/>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Casella di testo 2">
            <a:extLst>
              <a:ext uri="{FF2B5EF4-FFF2-40B4-BE49-F238E27FC236}">
                <a16:creationId xmlns:a16="http://schemas.microsoft.com/office/drawing/2014/main" id="{9BFAA39F-E795-4F46-8556-F0918220A217}"/>
              </a:ext>
            </a:extLst>
          </p:cNvPr>
          <p:cNvSpPr txBox="1"/>
          <p:nvPr/>
        </p:nvSpPr>
        <p:spPr>
          <a:xfrm>
            <a:off x="1509062" y="118862"/>
            <a:ext cx="7523525" cy="47263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8900"/>
            <a:r>
              <a:rPr lang="it-IT" sz="3600" b="1" dirty="0">
                <a:solidFill>
                  <a:srgbClr val="C00000"/>
                </a:solidFill>
                <a:latin typeface="+mn-lt"/>
              </a:rPr>
              <a:t>1 ADDETTO/A AL MAGAZZINO</a:t>
            </a:r>
            <a:endParaRPr lang="it-IT" sz="3600" dirty="0"/>
          </a:p>
          <a:p>
            <a:pPr marL="898525"/>
            <a:r>
              <a:rPr lang="it-IT" sz="2000" b="1" dirty="0">
                <a:solidFill>
                  <a:srgbClr val="C00000"/>
                </a:solidFill>
                <a:latin typeface="+mn-lt"/>
              </a:rPr>
              <a:t>(ID-85194)</a:t>
            </a:r>
            <a:endParaRPr lang="it-IT" dirty="0"/>
          </a:p>
          <a:p>
            <a:r>
              <a:rPr lang="it-IT" sz="2000" b="1" dirty="0">
                <a:solidFill>
                  <a:srgbClr val="C00000"/>
                </a:solidFill>
                <a:latin typeface="+mn-lt"/>
              </a:rPr>
              <a:t>  </a:t>
            </a:r>
          </a:p>
          <a:p>
            <a:r>
              <a:rPr lang="it-IT" sz="2000" dirty="0">
                <a:latin typeface="+mn-lt"/>
              </a:rPr>
              <a:t>TIPOLOGIA DI CONTRATTO: </a:t>
            </a:r>
            <a:r>
              <a:rPr lang="it-IT" sz="2000" b="1" dirty="0">
                <a:latin typeface="+mn-lt"/>
              </a:rPr>
              <a:t>DETERMINATO FINALIZZATO A INDETERMINATO</a:t>
            </a:r>
          </a:p>
          <a:p>
            <a:endParaRPr lang="it-IT" sz="2000" dirty="0">
              <a:latin typeface="+mn-lt"/>
            </a:endParaRPr>
          </a:p>
          <a:p>
            <a:r>
              <a:rPr lang="it-IT" sz="2000" dirty="0">
                <a:latin typeface="+mn-lt"/>
              </a:rPr>
              <a:t>   </a:t>
            </a:r>
            <a:r>
              <a:rPr lang="it-IT" dirty="0">
                <a:latin typeface="+mj-lt"/>
              </a:rPr>
              <a:t>SEDE DI LAVORO: </a:t>
            </a:r>
            <a:r>
              <a:rPr lang="it-IT" b="1" dirty="0">
                <a:latin typeface="+mj-lt"/>
              </a:rPr>
              <a:t>LACCHIARELLA</a:t>
            </a:r>
          </a:p>
          <a:p>
            <a:pPr marL="180975"/>
            <a:r>
              <a:rPr lang="it-IT" dirty="0">
                <a:latin typeface="+mj-lt"/>
              </a:rPr>
              <a:t>La risorsa si occuperà di carico/scarico pedane di automezzi mediante l'utilizzo di </a:t>
            </a:r>
            <a:r>
              <a:rPr lang="it-IT" dirty="0" err="1">
                <a:latin typeface="+mj-lt"/>
              </a:rPr>
              <a:t>transpallet</a:t>
            </a:r>
            <a:r>
              <a:rPr lang="it-IT" dirty="0">
                <a:latin typeface="+mj-lt"/>
              </a:rPr>
              <a:t> elettrici, ed anche del controllo documentale  della merce. Gestione pedane </a:t>
            </a:r>
            <a:r>
              <a:rPr lang="it-IT" dirty="0" err="1">
                <a:latin typeface="+mj-lt"/>
              </a:rPr>
              <a:t>Epal</a:t>
            </a:r>
            <a:r>
              <a:rPr lang="it-IT" dirty="0">
                <a:latin typeface="+mj-lt"/>
              </a:rPr>
              <a:t>, scambio pedane in fase IN/OUT, stivaggio e controllo giacenze in area giacenze.</a:t>
            </a:r>
            <a:endParaRPr lang="it-IT" b="1" dirty="0">
              <a:solidFill>
                <a:srgbClr val="C00000"/>
              </a:solidFill>
              <a:latin typeface="+mj-lt"/>
            </a:endParaRPr>
          </a:p>
          <a:p>
            <a:pPr marL="180975"/>
            <a:r>
              <a:rPr lang="it-IT" b="1" dirty="0">
                <a:solidFill>
                  <a:srgbClr val="C00000"/>
                </a:solidFill>
                <a:latin typeface="+mj-lt"/>
              </a:rPr>
              <a:t>PROFILO IDEALE</a:t>
            </a:r>
            <a:r>
              <a:rPr lang="it-IT" dirty="0">
                <a:solidFill>
                  <a:srgbClr val="C00000"/>
                </a:solidFill>
                <a:latin typeface="+mj-lt"/>
              </a:rPr>
              <a:t>: </a:t>
            </a:r>
            <a:r>
              <a:rPr lang="it-IT" dirty="0">
                <a:latin typeface="+mj-lt"/>
              </a:rPr>
              <a:t> richiesta minima esperienza in ruoli simili, flessibilità e manualità con </a:t>
            </a:r>
            <a:r>
              <a:rPr lang="it-IT" dirty="0" err="1">
                <a:latin typeface="+mj-lt"/>
              </a:rPr>
              <a:t>transpallet</a:t>
            </a:r>
            <a:r>
              <a:rPr lang="it-IT" dirty="0">
                <a:latin typeface="+mj-lt"/>
              </a:rPr>
              <a:t> elettrico </a:t>
            </a:r>
            <a:endParaRPr lang="it-IT" b="0" i="0" dirty="0">
              <a:solidFill>
                <a:srgbClr val="000000"/>
              </a:solidFill>
              <a:effectLst/>
              <a:latin typeface="+mj-lt"/>
            </a:endParaRPr>
          </a:p>
          <a:p>
            <a:pPr marL="180975"/>
            <a:r>
              <a:rPr lang="it-IT" b="1" dirty="0">
                <a:solidFill>
                  <a:srgbClr val="C00000"/>
                </a:solidFill>
                <a:latin typeface="+mj-lt"/>
              </a:rPr>
              <a:t>ORARIO DI LAVORO E CCNL</a:t>
            </a:r>
            <a:r>
              <a:rPr lang="it-IT" dirty="0">
                <a:solidFill>
                  <a:srgbClr val="C00000"/>
                </a:solidFill>
                <a:latin typeface="+mj-lt"/>
              </a:rPr>
              <a:t>: </a:t>
            </a:r>
            <a:r>
              <a:rPr lang="it-IT" b="1" dirty="0">
                <a:latin typeface="+mj-lt"/>
              </a:rPr>
              <a:t>Full time, su turni sia diurni che notturni</a:t>
            </a:r>
            <a:endParaRPr lang="it-IT" dirty="0">
              <a:solidFill>
                <a:srgbClr val="202020"/>
              </a:solidFill>
              <a:latin typeface="+mj-lt"/>
              <a:cs typeface="Calibri"/>
            </a:endParaRPr>
          </a:p>
          <a:p>
            <a:r>
              <a:rPr lang="it-IT" b="1" dirty="0">
                <a:solidFill>
                  <a:srgbClr val="C00000"/>
                </a:solidFill>
                <a:latin typeface="+mj-lt"/>
              </a:rPr>
              <a:t>     RETRIBUZIONE:</a:t>
            </a:r>
            <a:r>
              <a:rPr lang="it-IT" b="1" dirty="0">
                <a:latin typeface="+mj-lt"/>
              </a:rPr>
              <a:t> </a:t>
            </a:r>
            <a:r>
              <a:rPr lang="it-IT" dirty="0">
                <a:latin typeface="+mj-lt"/>
              </a:rPr>
              <a:t>Inquadramento commisurato al profilo e all’esperienza</a:t>
            </a:r>
            <a:br>
              <a:rPr lang="it-IT" dirty="0">
                <a:latin typeface="+mj-lt"/>
              </a:rPr>
            </a:br>
            <a:endParaRPr lang="it-IT"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84186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Rectángulo: esquinas redondeadas 3">
            <a:extLst>
              <a:ext uri="{FF2B5EF4-FFF2-40B4-BE49-F238E27FC236}">
                <a16:creationId xmlns:a16="http://schemas.microsoft.com/office/drawing/2014/main" id="{1270733F-66AA-44E6-948D-A51B9B348B22}"/>
              </a:ext>
            </a:extLst>
          </p:cNvPr>
          <p:cNvSpPr/>
          <p:nvPr/>
        </p:nvSpPr>
        <p:spPr>
          <a:xfrm>
            <a:off x="1506683" y="1350990"/>
            <a:ext cx="6890581" cy="694751"/>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strella: 10 puntas 11">
            <a:extLst>
              <a:ext uri="{FF2B5EF4-FFF2-40B4-BE49-F238E27FC236}">
                <a16:creationId xmlns:a16="http://schemas.microsoft.com/office/drawing/2014/main" id="{17D2570D-4EE7-FDE4-838B-5F3054D38EA5}"/>
              </a:ext>
            </a:extLst>
          </p:cNvPr>
          <p:cNvSpPr/>
          <p:nvPr/>
        </p:nvSpPr>
        <p:spPr>
          <a:xfrm>
            <a:off x="6802964" y="-443359"/>
            <a:ext cx="2148444"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strella: 10 puntas 11">
            <a:extLst>
              <a:ext uri="{FF2B5EF4-FFF2-40B4-BE49-F238E27FC236}">
                <a16:creationId xmlns:a16="http://schemas.microsoft.com/office/drawing/2014/main" id="{1E7ACD78-4745-3093-22CB-9AA3A74023E5}"/>
              </a:ext>
            </a:extLst>
          </p:cNvPr>
          <p:cNvSpPr/>
          <p:nvPr/>
        </p:nvSpPr>
        <p:spPr>
          <a:xfrm>
            <a:off x="7720067" y="907653"/>
            <a:ext cx="2411930"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8FB0DD42-166B-A725-BDD7-37C04FF95132}"/>
              </a:ext>
            </a:extLst>
          </p:cNvPr>
          <p:cNvSpPr/>
          <p:nvPr/>
        </p:nvSpPr>
        <p:spPr>
          <a:xfrm>
            <a:off x="-935872" y="1783538"/>
            <a:ext cx="2686289"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87476D3-3709-E216-3247-B21466023F13}"/>
              </a:ext>
            </a:extLst>
          </p:cNvPr>
          <p:cNvSpPr/>
          <p:nvPr/>
        </p:nvSpPr>
        <p:spPr>
          <a:xfrm flipH="1">
            <a:off x="1362009" y="2285428"/>
            <a:ext cx="225773"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7B05571-3F2F-B66D-6F89-E576482E0C43}"/>
              </a:ext>
            </a:extLst>
          </p:cNvPr>
          <p:cNvGrpSpPr/>
          <p:nvPr/>
        </p:nvGrpSpPr>
        <p:grpSpPr>
          <a:xfrm>
            <a:off x="600785" y="654770"/>
            <a:ext cx="1126964"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0BAAC95-C7EF-0071-8CDB-BD31C338643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C0A9F682-32EA-0834-1BF8-0E3A5F6AAAD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74F1A7B-FB59-D30D-CAF3-990AE889B663}"/>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B55C5C3F-84A3-9F20-0B27-5EDB36960276}"/>
              </a:ext>
            </a:extLst>
          </p:cNvPr>
          <p:cNvSpPr/>
          <p:nvPr/>
        </p:nvSpPr>
        <p:spPr>
          <a:xfrm>
            <a:off x="1331307" y="2809147"/>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5D74"/>
              </a:solidFill>
              <a:latin typeface="Arial"/>
              <a:ea typeface="Arial"/>
              <a:cs typeface="Arial"/>
              <a:sym typeface="Arial"/>
            </a:endParaRPr>
          </a:p>
        </p:txBody>
      </p:sp>
      <p:grpSp>
        <p:nvGrpSpPr>
          <p:cNvPr id="46" name="Google Shape;5450;p71">
            <a:extLst>
              <a:ext uri="{FF2B5EF4-FFF2-40B4-BE49-F238E27FC236}">
                <a16:creationId xmlns:a16="http://schemas.microsoft.com/office/drawing/2014/main" id="{D08E102E-AEB1-2D8D-4C61-30A27A9491D0}"/>
              </a:ext>
            </a:extLst>
          </p:cNvPr>
          <p:cNvGrpSpPr/>
          <p:nvPr/>
        </p:nvGrpSpPr>
        <p:grpSpPr>
          <a:xfrm>
            <a:off x="1348051" y="3772402"/>
            <a:ext cx="368186" cy="364224"/>
            <a:chOff x="-64406125" y="3362225"/>
            <a:chExt cx="318225" cy="314800"/>
          </a:xfrm>
          <a:solidFill>
            <a:srgbClr val="D91A2A"/>
          </a:solidFill>
        </p:grpSpPr>
        <p:sp>
          <p:nvSpPr>
            <p:cNvPr id="47" name="Google Shape;5451;p71">
              <a:extLst>
                <a:ext uri="{FF2B5EF4-FFF2-40B4-BE49-F238E27FC236}">
                  <a16:creationId xmlns:a16="http://schemas.microsoft.com/office/drawing/2014/main" id="{E949019F-C147-4348-64A7-973E1E2131DE}"/>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5452;p71">
              <a:extLst>
                <a:ext uri="{FF2B5EF4-FFF2-40B4-BE49-F238E27FC236}">
                  <a16:creationId xmlns:a16="http://schemas.microsoft.com/office/drawing/2014/main" id="{0B86432F-B552-B456-A368-15B4634B233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245;p6">
            <a:extLst>
              <a:ext uri="{FF2B5EF4-FFF2-40B4-BE49-F238E27FC236}">
                <a16:creationId xmlns:a16="http://schemas.microsoft.com/office/drawing/2014/main" id="{1BF0E7BC-D716-4B5D-83DA-17A0FB971196}"/>
              </a:ext>
            </a:extLst>
          </p:cNvPr>
          <p:cNvSpPr/>
          <p:nvPr/>
        </p:nvSpPr>
        <p:spPr>
          <a:xfrm rot="5400000">
            <a:off x="3669090" y="1169477"/>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Anello 10">
            <a:extLst>
              <a:ext uri="{FF2B5EF4-FFF2-40B4-BE49-F238E27FC236}">
                <a16:creationId xmlns:a16="http://schemas.microsoft.com/office/drawing/2014/main" id="{B065206F-F6B0-4960-96A4-82CE4836C540}"/>
              </a:ext>
            </a:extLst>
          </p:cNvPr>
          <p:cNvSpPr/>
          <p:nvPr/>
        </p:nvSpPr>
        <p:spPr>
          <a:xfrm>
            <a:off x="7425071" y="4550303"/>
            <a:ext cx="594543" cy="594799"/>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Casella di testo 2">
            <a:extLst>
              <a:ext uri="{FF2B5EF4-FFF2-40B4-BE49-F238E27FC236}">
                <a16:creationId xmlns:a16="http://schemas.microsoft.com/office/drawing/2014/main" id="{9BFAA39F-E795-4F46-8556-F0918220A217}"/>
              </a:ext>
            </a:extLst>
          </p:cNvPr>
          <p:cNvSpPr txBox="1"/>
          <p:nvPr/>
        </p:nvSpPr>
        <p:spPr>
          <a:xfrm>
            <a:off x="1509062" y="118862"/>
            <a:ext cx="7523525" cy="47263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8900"/>
            <a:r>
              <a:rPr lang="it-IT" sz="4000" b="1" dirty="0">
                <a:solidFill>
                  <a:srgbClr val="C00000"/>
                </a:solidFill>
                <a:latin typeface="+mn-lt"/>
              </a:rPr>
              <a:t>1 IDRAULICO</a:t>
            </a:r>
            <a:endParaRPr lang="it-IT" dirty="0"/>
          </a:p>
          <a:p>
            <a:pPr marL="898525"/>
            <a:r>
              <a:rPr lang="it-IT" sz="2000" b="1" dirty="0">
                <a:solidFill>
                  <a:srgbClr val="C00000"/>
                </a:solidFill>
                <a:latin typeface="+mn-lt"/>
              </a:rPr>
              <a:t>(ID-85197)</a:t>
            </a:r>
            <a:endParaRPr lang="it-IT" dirty="0"/>
          </a:p>
          <a:p>
            <a:r>
              <a:rPr lang="it-IT" sz="2000" b="1" dirty="0">
                <a:solidFill>
                  <a:srgbClr val="C00000"/>
                </a:solidFill>
                <a:latin typeface="+mn-lt"/>
              </a:rPr>
              <a:t>  </a:t>
            </a:r>
          </a:p>
          <a:p>
            <a:r>
              <a:rPr lang="it-IT" sz="2000" dirty="0">
                <a:latin typeface="+mn-lt"/>
              </a:rPr>
              <a:t>TIPOLOGIA DI CONTRATTO: </a:t>
            </a:r>
            <a:r>
              <a:rPr lang="it-IT" sz="2000" b="1" dirty="0">
                <a:latin typeface="+mn-lt"/>
              </a:rPr>
              <a:t>INDETERMINATO</a:t>
            </a:r>
          </a:p>
          <a:p>
            <a:endParaRPr lang="it-IT" sz="2000" dirty="0">
              <a:latin typeface="+mn-lt"/>
            </a:endParaRPr>
          </a:p>
          <a:p>
            <a:r>
              <a:rPr lang="it-IT" sz="2000" dirty="0">
                <a:latin typeface="+mn-lt"/>
              </a:rPr>
              <a:t>   </a:t>
            </a:r>
            <a:r>
              <a:rPr lang="it-IT" dirty="0">
                <a:latin typeface="+mj-lt"/>
              </a:rPr>
              <a:t>SEDE DI LAVORO: PANTIGLIATE</a:t>
            </a:r>
          </a:p>
          <a:p>
            <a:pPr marL="180975"/>
            <a:r>
              <a:rPr lang="it-IT" dirty="0">
                <a:latin typeface="+mj-lt"/>
              </a:rPr>
              <a:t>La risorsa si occuperà di manutenzioni di impianti idrico - sanitari, riscaldamento e aria condizionata</a:t>
            </a:r>
            <a:endParaRPr lang="it-IT" b="1" dirty="0">
              <a:solidFill>
                <a:srgbClr val="C00000"/>
              </a:solidFill>
              <a:latin typeface="+mj-lt"/>
            </a:endParaRPr>
          </a:p>
          <a:p>
            <a:pPr marL="180975"/>
            <a:r>
              <a:rPr lang="it-IT" b="1" dirty="0">
                <a:solidFill>
                  <a:srgbClr val="C00000"/>
                </a:solidFill>
                <a:latin typeface="+mj-lt"/>
              </a:rPr>
              <a:t>PROFILO IDEALE</a:t>
            </a:r>
            <a:r>
              <a:rPr lang="it-IT" dirty="0">
                <a:solidFill>
                  <a:srgbClr val="C00000"/>
                </a:solidFill>
                <a:latin typeface="+mj-lt"/>
              </a:rPr>
              <a:t>: </a:t>
            </a:r>
            <a:r>
              <a:rPr lang="it-IT" dirty="0">
                <a:latin typeface="+mj-lt"/>
              </a:rPr>
              <a:t>richiesta minima esperienza in ruoli simili</a:t>
            </a:r>
            <a:endParaRPr lang="it-IT" b="0" i="0" dirty="0">
              <a:solidFill>
                <a:srgbClr val="000000"/>
              </a:solidFill>
              <a:effectLst/>
              <a:latin typeface="+mj-lt"/>
            </a:endParaRPr>
          </a:p>
          <a:p>
            <a:pPr marL="180975"/>
            <a:r>
              <a:rPr lang="it-IT" b="1" dirty="0">
                <a:solidFill>
                  <a:srgbClr val="C00000"/>
                </a:solidFill>
                <a:latin typeface="+mj-lt"/>
              </a:rPr>
              <a:t>ORARIO DI LAVORO E CCNL</a:t>
            </a:r>
            <a:r>
              <a:rPr lang="it-IT" dirty="0">
                <a:solidFill>
                  <a:srgbClr val="C00000"/>
                </a:solidFill>
                <a:latin typeface="+mj-lt"/>
              </a:rPr>
              <a:t>: </a:t>
            </a:r>
            <a:r>
              <a:rPr lang="it-IT" dirty="0">
                <a:latin typeface="+mj-lt"/>
              </a:rPr>
              <a:t>Full time di  40 ore settimanali dal Lunedì al Venerdì 8.00-17.00; CCNL - Metalmeccanici - artigiani</a:t>
            </a:r>
            <a:endParaRPr lang="it-IT" dirty="0">
              <a:solidFill>
                <a:srgbClr val="202020"/>
              </a:solidFill>
              <a:latin typeface="+mj-lt"/>
              <a:cs typeface="Calibri"/>
            </a:endParaRPr>
          </a:p>
          <a:p>
            <a:r>
              <a:rPr lang="it-IT" b="1" dirty="0">
                <a:solidFill>
                  <a:srgbClr val="C00000"/>
                </a:solidFill>
                <a:latin typeface="+mj-lt"/>
              </a:rPr>
              <a:t>     RETRIBUZIONE:</a:t>
            </a:r>
            <a:r>
              <a:rPr lang="it-IT" b="1" dirty="0">
                <a:latin typeface="+mj-lt"/>
              </a:rPr>
              <a:t> </a:t>
            </a:r>
            <a:r>
              <a:rPr lang="it-IT" dirty="0">
                <a:latin typeface="+mj-lt"/>
              </a:rPr>
              <a:t>Inquadramento commisurato al profilo e all’esperienza </a:t>
            </a:r>
            <a:endParaRPr lang="it-IT" b="0" i="0" dirty="0">
              <a:solidFill>
                <a:srgbClr val="202020"/>
              </a:solidFill>
              <a:effectLst/>
              <a:latin typeface="+mj-lt"/>
            </a:endParaRPr>
          </a:p>
          <a:p>
            <a:br>
              <a:rPr lang="it-IT" dirty="0">
                <a:latin typeface="+mj-lt"/>
              </a:rPr>
            </a:br>
            <a:endParaRPr lang="it-IT"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28822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Rectángulo: esquinas redondeadas 3">
            <a:extLst>
              <a:ext uri="{FF2B5EF4-FFF2-40B4-BE49-F238E27FC236}">
                <a16:creationId xmlns:a16="http://schemas.microsoft.com/office/drawing/2014/main" id="{1270733F-66AA-44E6-948D-A51B9B348B22}"/>
              </a:ext>
            </a:extLst>
          </p:cNvPr>
          <p:cNvSpPr/>
          <p:nvPr/>
        </p:nvSpPr>
        <p:spPr>
          <a:xfrm>
            <a:off x="1506683" y="1350990"/>
            <a:ext cx="6890581" cy="694751"/>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strella: 10 puntas 11">
            <a:extLst>
              <a:ext uri="{FF2B5EF4-FFF2-40B4-BE49-F238E27FC236}">
                <a16:creationId xmlns:a16="http://schemas.microsoft.com/office/drawing/2014/main" id="{17D2570D-4EE7-FDE4-838B-5F3054D38EA5}"/>
              </a:ext>
            </a:extLst>
          </p:cNvPr>
          <p:cNvSpPr/>
          <p:nvPr/>
        </p:nvSpPr>
        <p:spPr>
          <a:xfrm>
            <a:off x="6802964" y="-443359"/>
            <a:ext cx="2148444"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strella: 10 puntas 11">
            <a:extLst>
              <a:ext uri="{FF2B5EF4-FFF2-40B4-BE49-F238E27FC236}">
                <a16:creationId xmlns:a16="http://schemas.microsoft.com/office/drawing/2014/main" id="{1E7ACD78-4745-3093-22CB-9AA3A74023E5}"/>
              </a:ext>
            </a:extLst>
          </p:cNvPr>
          <p:cNvSpPr/>
          <p:nvPr/>
        </p:nvSpPr>
        <p:spPr>
          <a:xfrm>
            <a:off x="7720067" y="907653"/>
            <a:ext cx="2411930"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8FB0DD42-166B-A725-BDD7-37C04FF95132}"/>
              </a:ext>
            </a:extLst>
          </p:cNvPr>
          <p:cNvSpPr/>
          <p:nvPr/>
        </p:nvSpPr>
        <p:spPr>
          <a:xfrm>
            <a:off x="-935872" y="1783538"/>
            <a:ext cx="2686289"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87476D3-3709-E216-3247-B21466023F13}"/>
              </a:ext>
            </a:extLst>
          </p:cNvPr>
          <p:cNvSpPr/>
          <p:nvPr/>
        </p:nvSpPr>
        <p:spPr>
          <a:xfrm flipH="1">
            <a:off x="1362009" y="2285428"/>
            <a:ext cx="225773"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7B05571-3F2F-B66D-6F89-E576482E0C43}"/>
              </a:ext>
            </a:extLst>
          </p:cNvPr>
          <p:cNvGrpSpPr/>
          <p:nvPr/>
        </p:nvGrpSpPr>
        <p:grpSpPr>
          <a:xfrm>
            <a:off x="600785" y="654770"/>
            <a:ext cx="1126964"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0BAAC95-C7EF-0071-8CDB-BD31C338643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C0A9F682-32EA-0834-1BF8-0E3A5F6AAAD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74F1A7B-FB59-D30D-CAF3-990AE889B663}"/>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B55C5C3F-84A3-9F20-0B27-5EDB36960276}"/>
              </a:ext>
            </a:extLst>
          </p:cNvPr>
          <p:cNvSpPr/>
          <p:nvPr/>
        </p:nvSpPr>
        <p:spPr>
          <a:xfrm>
            <a:off x="1331307" y="2809147"/>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5D74"/>
              </a:solidFill>
              <a:latin typeface="Arial"/>
              <a:ea typeface="Arial"/>
              <a:cs typeface="Arial"/>
              <a:sym typeface="Arial"/>
            </a:endParaRPr>
          </a:p>
        </p:txBody>
      </p:sp>
      <p:grpSp>
        <p:nvGrpSpPr>
          <p:cNvPr id="46" name="Google Shape;5450;p71">
            <a:extLst>
              <a:ext uri="{FF2B5EF4-FFF2-40B4-BE49-F238E27FC236}">
                <a16:creationId xmlns:a16="http://schemas.microsoft.com/office/drawing/2014/main" id="{D08E102E-AEB1-2D8D-4C61-30A27A9491D0}"/>
              </a:ext>
            </a:extLst>
          </p:cNvPr>
          <p:cNvGrpSpPr/>
          <p:nvPr/>
        </p:nvGrpSpPr>
        <p:grpSpPr>
          <a:xfrm>
            <a:off x="1348051" y="3772402"/>
            <a:ext cx="368186" cy="364224"/>
            <a:chOff x="-64406125" y="3362225"/>
            <a:chExt cx="318225" cy="314800"/>
          </a:xfrm>
          <a:solidFill>
            <a:srgbClr val="D91A2A"/>
          </a:solidFill>
        </p:grpSpPr>
        <p:sp>
          <p:nvSpPr>
            <p:cNvPr id="47" name="Google Shape;5451;p71">
              <a:extLst>
                <a:ext uri="{FF2B5EF4-FFF2-40B4-BE49-F238E27FC236}">
                  <a16:creationId xmlns:a16="http://schemas.microsoft.com/office/drawing/2014/main" id="{E949019F-C147-4348-64A7-973E1E2131DE}"/>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5452;p71">
              <a:extLst>
                <a:ext uri="{FF2B5EF4-FFF2-40B4-BE49-F238E27FC236}">
                  <a16:creationId xmlns:a16="http://schemas.microsoft.com/office/drawing/2014/main" id="{0B86432F-B552-B456-A368-15B4634B233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245;p6">
            <a:extLst>
              <a:ext uri="{FF2B5EF4-FFF2-40B4-BE49-F238E27FC236}">
                <a16:creationId xmlns:a16="http://schemas.microsoft.com/office/drawing/2014/main" id="{1BF0E7BC-D716-4B5D-83DA-17A0FB971196}"/>
              </a:ext>
            </a:extLst>
          </p:cNvPr>
          <p:cNvSpPr/>
          <p:nvPr/>
        </p:nvSpPr>
        <p:spPr>
          <a:xfrm rot="5400000">
            <a:off x="3669090" y="1169477"/>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Anello 10">
            <a:extLst>
              <a:ext uri="{FF2B5EF4-FFF2-40B4-BE49-F238E27FC236}">
                <a16:creationId xmlns:a16="http://schemas.microsoft.com/office/drawing/2014/main" id="{B065206F-F6B0-4960-96A4-82CE4836C540}"/>
              </a:ext>
            </a:extLst>
          </p:cNvPr>
          <p:cNvSpPr/>
          <p:nvPr/>
        </p:nvSpPr>
        <p:spPr>
          <a:xfrm>
            <a:off x="7425071" y="4550303"/>
            <a:ext cx="594543" cy="594799"/>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Casella di testo 2">
            <a:extLst>
              <a:ext uri="{FF2B5EF4-FFF2-40B4-BE49-F238E27FC236}">
                <a16:creationId xmlns:a16="http://schemas.microsoft.com/office/drawing/2014/main" id="{9BFAA39F-E795-4F46-8556-F0918220A217}"/>
              </a:ext>
            </a:extLst>
          </p:cNvPr>
          <p:cNvSpPr txBox="1"/>
          <p:nvPr/>
        </p:nvSpPr>
        <p:spPr>
          <a:xfrm>
            <a:off x="1509062" y="118862"/>
            <a:ext cx="7523525" cy="47263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2000" b="1" dirty="0">
                <a:solidFill>
                  <a:srgbClr val="C00000"/>
                </a:solidFill>
              </a:rPr>
              <a:t>IDRAULICO TECNICO/A CALDAIE MURALI IN APPRENDISTATO </a:t>
            </a:r>
            <a:r>
              <a:rPr lang="it-IT" sz="2000" b="1" dirty="0">
                <a:solidFill>
                  <a:srgbClr val="C00000"/>
                </a:solidFill>
                <a:latin typeface="+mn-lt"/>
              </a:rPr>
              <a:t>(ID-85216)</a:t>
            </a:r>
            <a:endParaRPr lang="it-IT" dirty="0"/>
          </a:p>
          <a:p>
            <a:r>
              <a:rPr lang="it-IT" sz="2000" b="1" dirty="0">
                <a:solidFill>
                  <a:srgbClr val="C00000"/>
                </a:solidFill>
                <a:latin typeface="+mn-lt"/>
              </a:rPr>
              <a:t>  </a:t>
            </a:r>
          </a:p>
          <a:p>
            <a:endParaRPr lang="it-IT" sz="2000" dirty="0">
              <a:latin typeface="+mn-lt"/>
            </a:endParaRPr>
          </a:p>
          <a:p>
            <a:r>
              <a:rPr lang="it-IT" sz="2000" dirty="0">
                <a:latin typeface="+mn-lt"/>
              </a:rPr>
              <a:t>TIPOLOGIA DI CONTRATTO: </a:t>
            </a:r>
            <a:r>
              <a:rPr lang="it-IT" sz="2000" b="1" dirty="0">
                <a:latin typeface="+mn-lt"/>
              </a:rPr>
              <a:t>APPRENDISTATO </a:t>
            </a:r>
          </a:p>
          <a:p>
            <a:endParaRPr lang="it-IT" sz="2000" dirty="0">
              <a:latin typeface="+mn-lt"/>
            </a:endParaRPr>
          </a:p>
          <a:p>
            <a:r>
              <a:rPr lang="it-IT" sz="2000" dirty="0">
                <a:latin typeface="+mn-lt"/>
              </a:rPr>
              <a:t>   </a:t>
            </a:r>
            <a:r>
              <a:rPr lang="it-IT" dirty="0">
                <a:latin typeface="+mj-lt"/>
              </a:rPr>
              <a:t>SEDE DI LAVORO: PESCHIERA BORROMEO</a:t>
            </a:r>
          </a:p>
          <a:p>
            <a:pPr marL="180975"/>
            <a:r>
              <a:rPr lang="it-IT" dirty="0">
                <a:latin typeface="+mj-lt"/>
              </a:rPr>
              <a:t>La risorsa si occuperà di manutenzioni e installazione di impianti di riscaldamento di centrali termiche e impianti autonomi, oltre al condizionamento civile e industriale.</a:t>
            </a:r>
            <a:endParaRPr lang="it-IT" b="1" dirty="0">
              <a:solidFill>
                <a:srgbClr val="C00000"/>
              </a:solidFill>
              <a:latin typeface="+mj-lt"/>
            </a:endParaRPr>
          </a:p>
          <a:p>
            <a:pPr marL="180975"/>
            <a:r>
              <a:rPr lang="it-IT" b="1" dirty="0">
                <a:solidFill>
                  <a:srgbClr val="C00000"/>
                </a:solidFill>
                <a:latin typeface="+mj-lt"/>
              </a:rPr>
              <a:t>PROFILO IDEALE</a:t>
            </a:r>
            <a:r>
              <a:rPr lang="it-IT" dirty="0">
                <a:solidFill>
                  <a:srgbClr val="C00000"/>
                </a:solidFill>
                <a:latin typeface="+mj-lt"/>
              </a:rPr>
              <a:t>: </a:t>
            </a:r>
            <a:r>
              <a:rPr lang="it-IT" dirty="0">
                <a:latin typeface="+mj-lt"/>
              </a:rPr>
              <a:t>richiesta preparazione tecnica in ambito idraulico e conoscenza del settore</a:t>
            </a:r>
            <a:r>
              <a:rPr lang="it-IT" b="0" i="0" dirty="0">
                <a:solidFill>
                  <a:srgbClr val="000000"/>
                </a:solidFill>
                <a:effectLst/>
                <a:latin typeface="+mj-lt"/>
              </a:rPr>
              <a:t> </a:t>
            </a:r>
          </a:p>
          <a:p>
            <a:pPr marL="180975"/>
            <a:r>
              <a:rPr lang="it-IT" b="1" dirty="0">
                <a:solidFill>
                  <a:srgbClr val="C00000"/>
                </a:solidFill>
                <a:latin typeface="+mj-lt"/>
              </a:rPr>
              <a:t>ORARIO DI LAVORO E CCNL</a:t>
            </a:r>
            <a:r>
              <a:rPr lang="it-IT" dirty="0">
                <a:solidFill>
                  <a:srgbClr val="C00000"/>
                </a:solidFill>
                <a:latin typeface="+mj-lt"/>
              </a:rPr>
              <a:t>: </a:t>
            </a:r>
            <a:r>
              <a:rPr lang="it-IT" dirty="0">
                <a:latin typeface="+mj-lt"/>
              </a:rPr>
              <a:t>Full time di  40 ore settimanali dal Lunedì al Venerdì 8.00-17.00;   Metalmeccanici - industria</a:t>
            </a:r>
            <a:endParaRPr lang="it-IT" dirty="0">
              <a:solidFill>
                <a:srgbClr val="202020"/>
              </a:solidFill>
              <a:latin typeface="+mj-lt"/>
              <a:cs typeface="Calibri"/>
            </a:endParaRPr>
          </a:p>
          <a:p>
            <a:pPr algn="l"/>
            <a:r>
              <a:rPr lang="it-IT" sz="1200" b="1" dirty="0">
                <a:solidFill>
                  <a:srgbClr val="C00000"/>
                </a:solidFill>
                <a:latin typeface="+mn-lt"/>
              </a:rPr>
              <a:t>     </a:t>
            </a:r>
            <a:br>
              <a:rPr lang="it-IT" sz="1600" dirty="0"/>
            </a:br>
            <a:endParaRPr lang="it-IT" sz="12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85815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Rectángulo: esquinas redondeadas 3">
            <a:extLst>
              <a:ext uri="{FF2B5EF4-FFF2-40B4-BE49-F238E27FC236}">
                <a16:creationId xmlns:a16="http://schemas.microsoft.com/office/drawing/2014/main" id="{1270733F-66AA-44E6-948D-A51B9B348B22}"/>
              </a:ext>
            </a:extLst>
          </p:cNvPr>
          <p:cNvSpPr/>
          <p:nvPr/>
        </p:nvSpPr>
        <p:spPr>
          <a:xfrm>
            <a:off x="1506683" y="1350990"/>
            <a:ext cx="6890581" cy="694751"/>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strella: 10 puntas 11">
            <a:extLst>
              <a:ext uri="{FF2B5EF4-FFF2-40B4-BE49-F238E27FC236}">
                <a16:creationId xmlns:a16="http://schemas.microsoft.com/office/drawing/2014/main" id="{17D2570D-4EE7-FDE4-838B-5F3054D38EA5}"/>
              </a:ext>
            </a:extLst>
          </p:cNvPr>
          <p:cNvSpPr/>
          <p:nvPr/>
        </p:nvSpPr>
        <p:spPr>
          <a:xfrm>
            <a:off x="6802964" y="-443359"/>
            <a:ext cx="2148444"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strella: 10 puntas 11">
            <a:extLst>
              <a:ext uri="{FF2B5EF4-FFF2-40B4-BE49-F238E27FC236}">
                <a16:creationId xmlns:a16="http://schemas.microsoft.com/office/drawing/2014/main" id="{1E7ACD78-4745-3093-22CB-9AA3A74023E5}"/>
              </a:ext>
            </a:extLst>
          </p:cNvPr>
          <p:cNvSpPr/>
          <p:nvPr/>
        </p:nvSpPr>
        <p:spPr>
          <a:xfrm>
            <a:off x="7720067" y="907653"/>
            <a:ext cx="2411930"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8FB0DD42-166B-A725-BDD7-37C04FF95132}"/>
              </a:ext>
            </a:extLst>
          </p:cNvPr>
          <p:cNvSpPr/>
          <p:nvPr/>
        </p:nvSpPr>
        <p:spPr>
          <a:xfrm>
            <a:off x="-935872" y="1783538"/>
            <a:ext cx="2686289"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87476D3-3709-E216-3247-B21466023F13}"/>
              </a:ext>
            </a:extLst>
          </p:cNvPr>
          <p:cNvSpPr/>
          <p:nvPr/>
        </p:nvSpPr>
        <p:spPr>
          <a:xfrm flipH="1">
            <a:off x="1362009" y="2285428"/>
            <a:ext cx="225773"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7B05571-3F2F-B66D-6F89-E576482E0C43}"/>
              </a:ext>
            </a:extLst>
          </p:cNvPr>
          <p:cNvGrpSpPr/>
          <p:nvPr/>
        </p:nvGrpSpPr>
        <p:grpSpPr>
          <a:xfrm>
            <a:off x="600785" y="654770"/>
            <a:ext cx="1126964"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0BAAC95-C7EF-0071-8CDB-BD31C338643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C0A9F682-32EA-0834-1BF8-0E3A5F6AAAD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74F1A7B-FB59-D30D-CAF3-990AE889B663}"/>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B55C5C3F-84A3-9F20-0B27-5EDB36960276}"/>
              </a:ext>
            </a:extLst>
          </p:cNvPr>
          <p:cNvSpPr/>
          <p:nvPr/>
        </p:nvSpPr>
        <p:spPr>
          <a:xfrm>
            <a:off x="1331307" y="2809147"/>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5D74"/>
              </a:solidFill>
              <a:latin typeface="Arial"/>
              <a:ea typeface="Arial"/>
              <a:cs typeface="Arial"/>
              <a:sym typeface="Arial"/>
            </a:endParaRPr>
          </a:p>
        </p:txBody>
      </p:sp>
      <p:grpSp>
        <p:nvGrpSpPr>
          <p:cNvPr id="46" name="Google Shape;5450;p71">
            <a:extLst>
              <a:ext uri="{FF2B5EF4-FFF2-40B4-BE49-F238E27FC236}">
                <a16:creationId xmlns:a16="http://schemas.microsoft.com/office/drawing/2014/main" id="{D08E102E-AEB1-2D8D-4C61-30A27A9491D0}"/>
              </a:ext>
            </a:extLst>
          </p:cNvPr>
          <p:cNvGrpSpPr/>
          <p:nvPr/>
        </p:nvGrpSpPr>
        <p:grpSpPr>
          <a:xfrm>
            <a:off x="1348051" y="3772402"/>
            <a:ext cx="368186" cy="364224"/>
            <a:chOff x="-64406125" y="3362225"/>
            <a:chExt cx="318225" cy="314800"/>
          </a:xfrm>
          <a:solidFill>
            <a:srgbClr val="D91A2A"/>
          </a:solidFill>
        </p:grpSpPr>
        <p:sp>
          <p:nvSpPr>
            <p:cNvPr id="47" name="Google Shape;5451;p71">
              <a:extLst>
                <a:ext uri="{FF2B5EF4-FFF2-40B4-BE49-F238E27FC236}">
                  <a16:creationId xmlns:a16="http://schemas.microsoft.com/office/drawing/2014/main" id="{E949019F-C147-4348-64A7-973E1E2131DE}"/>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5452;p71">
              <a:extLst>
                <a:ext uri="{FF2B5EF4-FFF2-40B4-BE49-F238E27FC236}">
                  <a16:creationId xmlns:a16="http://schemas.microsoft.com/office/drawing/2014/main" id="{0B86432F-B552-B456-A368-15B4634B233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245;p6">
            <a:extLst>
              <a:ext uri="{FF2B5EF4-FFF2-40B4-BE49-F238E27FC236}">
                <a16:creationId xmlns:a16="http://schemas.microsoft.com/office/drawing/2014/main" id="{1BF0E7BC-D716-4B5D-83DA-17A0FB971196}"/>
              </a:ext>
            </a:extLst>
          </p:cNvPr>
          <p:cNvSpPr/>
          <p:nvPr/>
        </p:nvSpPr>
        <p:spPr>
          <a:xfrm rot="5400000">
            <a:off x="3669090" y="1169477"/>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Anello 10">
            <a:extLst>
              <a:ext uri="{FF2B5EF4-FFF2-40B4-BE49-F238E27FC236}">
                <a16:creationId xmlns:a16="http://schemas.microsoft.com/office/drawing/2014/main" id="{B065206F-F6B0-4960-96A4-82CE4836C540}"/>
              </a:ext>
            </a:extLst>
          </p:cNvPr>
          <p:cNvSpPr/>
          <p:nvPr/>
        </p:nvSpPr>
        <p:spPr>
          <a:xfrm>
            <a:off x="7425071" y="4550303"/>
            <a:ext cx="594543" cy="594799"/>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Casella di testo 2">
            <a:extLst>
              <a:ext uri="{FF2B5EF4-FFF2-40B4-BE49-F238E27FC236}">
                <a16:creationId xmlns:a16="http://schemas.microsoft.com/office/drawing/2014/main" id="{9BFAA39F-E795-4F46-8556-F0918220A217}"/>
              </a:ext>
            </a:extLst>
          </p:cNvPr>
          <p:cNvSpPr txBox="1"/>
          <p:nvPr/>
        </p:nvSpPr>
        <p:spPr>
          <a:xfrm>
            <a:off x="1509062" y="118862"/>
            <a:ext cx="7523525" cy="47263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8900"/>
            <a:r>
              <a:rPr lang="it-IT" sz="2800" b="1" dirty="0">
                <a:solidFill>
                  <a:srgbClr val="C00000"/>
                </a:solidFill>
                <a:latin typeface="+mn-lt"/>
              </a:rPr>
              <a:t>1 ADDETTO/A ALLA MANUTENZIONE IN  APPRENDISTATO </a:t>
            </a:r>
            <a:r>
              <a:rPr lang="it-IT" sz="2800" b="1" dirty="0">
                <a:solidFill>
                  <a:srgbClr val="C00000"/>
                </a:solidFill>
              </a:rPr>
              <a:t>(ID-85222)</a:t>
            </a:r>
            <a:endParaRPr lang="it-IT" sz="2800" dirty="0"/>
          </a:p>
          <a:p>
            <a:pPr marL="88900"/>
            <a:endParaRPr lang="it-IT" sz="2800" dirty="0"/>
          </a:p>
          <a:p>
            <a:r>
              <a:rPr lang="it-IT" sz="2000" b="1" dirty="0">
                <a:solidFill>
                  <a:srgbClr val="C00000"/>
                </a:solidFill>
                <a:latin typeface="+mn-lt"/>
              </a:rPr>
              <a:t>  </a:t>
            </a:r>
          </a:p>
          <a:p>
            <a:r>
              <a:rPr lang="it-IT" sz="2000" dirty="0">
                <a:latin typeface="+mn-lt"/>
              </a:rPr>
              <a:t>TIPOLOGIA DI CONTRATTO: </a:t>
            </a:r>
            <a:r>
              <a:rPr lang="it-IT" sz="2000" b="1" dirty="0">
                <a:latin typeface="+mn-lt"/>
              </a:rPr>
              <a:t>APPRENDISTATO</a:t>
            </a:r>
          </a:p>
          <a:p>
            <a:endParaRPr lang="it-IT" sz="2000" dirty="0">
              <a:latin typeface="+mn-lt"/>
            </a:endParaRPr>
          </a:p>
          <a:p>
            <a:r>
              <a:rPr lang="it-IT" sz="2000" dirty="0">
                <a:latin typeface="+mn-lt"/>
              </a:rPr>
              <a:t>   </a:t>
            </a:r>
            <a:r>
              <a:rPr lang="it-IT" dirty="0">
                <a:latin typeface="+mj-lt"/>
              </a:rPr>
              <a:t>SEDE DI LAVORO: </a:t>
            </a:r>
            <a:r>
              <a:rPr lang="it-IT" b="1" dirty="0">
                <a:latin typeface="+mj-lt"/>
              </a:rPr>
              <a:t>MELEGNANO</a:t>
            </a:r>
          </a:p>
          <a:p>
            <a:pPr marL="180975"/>
            <a:r>
              <a:rPr lang="it-IT" dirty="0">
                <a:latin typeface="+mj-lt"/>
              </a:rPr>
              <a:t>La risorsa si occuperà di manutenzioni generiche e interventi ordinari su impianti tecnologici, elettrici, idraulici sportivi, con particolare riguardo al settore piscine pubbliche.</a:t>
            </a:r>
            <a:endParaRPr lang="it-IT" b="1" dirty="0">
              <a:solidFill>
                <a:srgbClr val="C00000"/>
              </a:solidFill>
              <a:latin typeface="+mj-lt"/>
            </a:endParaRPr>
          </a:p>
          <a:p>
            <a:pPr marL="180975"/>
            <a:r>
              <a:rPr lang="it-IT" b="1" dirty="0">
                <a:solidFill>
                  <a:srgbClr val="C00000"/>
                </a:solidFill>
                <a:latin typeface="+mj-lt"/>
              </a:rPr>
              <a:t>PROFILO IDEALE</a:t>
            </a:r>
            <a:r>
              <a:rPr lang="it-IT" dirty="0">
                <a:solidFill>
                  <a:srgbClr val="C00000"/>
                </a:solidFill>
                <a:latin typeface="+mj-lt"/>
              </a:rPr>
              <a:t>: </a:t>
            </a:r>
            <a:r>
              <a:rPr lang="it-IT" dirty="0">
                <a:latin typeface="+mj-lt"/>
              </a:rPr>
              <a:t>diploma di scuola superiore in ambito elettrico/impiantistico/idraulico, possesso patente B, conoscenza del pacchetto Office, manualità e precisione</a:t>
            </a:r>
            <a:endParaRPr lang="it-IT" dirty="0">
              <a:solidFill>
                <a:srgbClr val="C00000"/>
              </a:solidFill>
              <a:latin typeface="+mj-lt"/>
            </a:endParaRPr>
          </a:p>
          <a:p>
            <a:pPr marL="180975"/>
            <a:r>
              <a:rPr lang="it-IT" b="1" dirty="0">
                <a:solidFill>
                  <a:srgbClr val="C00000"/>
                </a:solidFill>
                <a:latin typeface="+mj-lt"/>
              </a:rPr>
              <a:t>ORARIO DI LAVORO E CCNL</a:t>
            </a:r>
            <a:r>
              <a:rPr lang="it-IT" dirty="0">
                <a:solidFill>
                  <a:srgbClr val="C00000"/>
                </a:solidFill>
                <a:latin typeface="+mj-lt"/>
              </a:rPr>
              <a:t>: </a:t>
            </a:r>
            <a:r>
              <a:rPr lang="it-IT" dirty="0">
                <a:latin typeface="+mj-lt"/>
              </a:rPr>
              <a:t>Full time di  40 ore settimanali su turni ( 6:00/14:00 - 10:00/18:00 o 14:00/22:00) CCNL LAVORATORI DELLO SPORT</a:t>
            </a:r>
            <a:endParaRPr lang="it-IT" dirty="0">
              <a:solidFill>
                <a:srgbClr val="202020"/>
              </a:solidFill>
              <a:latin typeface="+mj-lt"/>
              <a:cs typeface="Calibri"/>
            </a:endParaRPr>
          </a:p>
          <a:p>
            <a:r>
              <a:rPr lang="it-IT" b="1" dirty="0">
                <a:solidFill>
                  <a:srgbClr val="C00000"/>
                </a:solidFill>
                <a:latin typeface="+mj-lt"/>
              </a:rPr>
              <a:t>     RETRIBUZIONE:</a:t>
            </a:r>
            <a:r>
              <a:rPr lang="it-IT" b="1" dirty="0">
                <a:latin typeface="+mj-lt"/>
              </a:rPr>
              <a:t> </a:t>
            </a:r>
            <a:r>
              <a:rPr lang="it-IT" dirty="0">
                <a:latin typeface="+mj-lt"/>
              </a:rPr>
              <a:t>Inquadramento commisurato al profilo e all’esperienza</a:t>
            </a:r>
            <a:br>
              <a:rPr lang="it-IT" dirty="0">
                <a:latin typeface="+mj-lt"/>
              </a:rPr>
            </a:br>
            <a:endParaRPr lang="it-IT"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06999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Rectángulo: esquinas redondeadas 3">
            <a:extLst>
              <a:ext uri="{FF2B5EF4-FFF2-40B4-BE49-F238E27FC236}">
                <a16:creationId xmlns:a16="http://schemas.microsoft.com/office/drawing/2014/main" id="{1270733F-66AA-44E6-948D-A51B9B348B22}"/>
              </a:ext>
            </a:extLst>
          </p:cNvPr>
          <p:cNvSpPr/>
          <p:nvPr/>
        </p:nvSpPr>
        <p:spPr>
          <a:xfrm>
            <a:off x="1506683" y="1350990"/>
            <a:ext cx="6890581" cy="694751"/>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strella: 10 puntas 11">
            <a:extLst>
              <a:ext uri="{FF2B5EF4-FFF2-40B4-BE49-F238E27FC236}">
                <a16:creationId xmlns:a16="http://schemas.microsoft.com/office/drawing/2014/main" id="{17D2570D-4EE7-FDE4-838B-5F3054D38EA5}"/>
              </a:ext>
            </a:extLst>
          </p:cNvPr>
          <p:cNvSpPr/>
          <p:nvPr/>
        </p:nvSpPr>
        <p:spPr>
          <a:xfrm>
            <a:off x="6802964" y="-443359"/>
            <a:ext cx="2148444"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strella: 10 puntas 11">
            <a:extLst>
              <a:ext uri="{FF2B5EF4-FFF2-40B4-BE49-F238E27FC236}">
                <a16:creationId xmlns:a16="http://schemas.microsoft.com/office/drawing/2014/main" id="{1E7ACD78-4745-3093-22CB-9AA3A74023E5}"/>
              </a:ext>
            </a:extLst>
          </p:cNvPr>
          <p:cNvSpPr/>
          <p:nvPr/>
        </p:nvSpPr>
        <p:spPr>
          <a:xfrm>
            <a:off x="7720067" y="907653"/>
            <a:ext cx="2411930"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8FB0DD42-166B-A725-BDD7-37C04FF95132}"/>
              </a:ext>
            </a:extLst>
          </p:cNvPr>
          <p:cNvSpPr/>
          <p:nvPr/>
        </p:nvSpPr>
        <p:spPr>
          <a:xfrm>
            <a:off x="-935872" y="1783538"/>
            <a:ext cx="2686289"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87476D3-3709-E216-3247-B21466023F13}"/>
              </a:ext>
            </a:extLst>
          </p:cNvPr>
          <p:cNvSpPr/>
          <p:nvPr/>
        </p:nvSpPr>
        <p:spPr>
          <a:xfrm flipH="1">
            <a:off x="1362009" y="2285428"/>
            <a:ext cx="225773"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7B05571-3F2F-B66D-6F89-E576482E0C43}"/>
              </a:ext>
            </a:extLst>
          </p:cNvPr>
          <p:cNvGrpSpPr/>
          <p:nvPr/>
        </p:nvGrpSpPr>
        <p:grpSpPr>
          <a:xfrm>
            <a:off x="600785" y="654770"/>
            <a:ext cx="1126964"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0BAAC95-C7EF-0071-8CDB-BD31C338643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C0A9F682-32EA-0834-1BF8-0E3A5F6AAAD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74F1A7B-FB59-D30D-CAF3-990AE889B663}"/>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B55C5C3F-84A3-9F20-0B27-5EDB36960276}"/>
              </a:ext>
            </a:extLst>
          </p:cNvPr>
          <p:cNvSpPr/>
          <p:nvPr/>
        </p:nvSpPr>
        <p:spPr>
          <a:xfrm>
            <a:off x="1331307" y="2809147"/>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5D74"/>
              </a:solidFill>
              <a:latin typeface="Arial"/>
              <a:ea typeface="Arial"/>
              <a:cs typeface="Arial"/>
              <a:sym typeface="Arial"/>
            </a:endParaRPr>
          </a:p>
        </p:txBody>
      </p:sp>
      <p:grpSp>
        <p:nvGrpSpPr>
          <p:cNvPr id="46" name="Google Shape;5450;p71">
            <a:extLst>
              <a:ext uri="{FF2B5EF4-FFF2-40B4-BE49-F238E27FC236}">
                <a16:creationId xmlns:a16="http://schemas.microsoft.com/office/drawing/2014/main" id="{D08E102E-AEB1-2D8D-4C61-30A27A9491D0}"/>
              </a:ext>
            </a:extLst>
          </p:cNvPr>
          <p:cNvGrpSpPr/>
          <p:nvPr/>
        </p:nvGrpSpPr>
        <p:grpSpPr>
          <a:xfrm>
            <a:off x="1348051" y="3772402"/>
            <a:ext cx="368186" cy="364224"/>
            <a:chOff x="-64406125" y="3362225"/>
            <a:chExt cx="318225" cy="314800"/>
          </a:xfrm>
          <a:solidFill>
            <a:srgbClr val="D91A2A"/>
          </a:solidFill>
        </p:grpSpPr>
        <p:sp>
          <p:nvSpPr>
            <p:cNvPr id="47" name="Google Shape;5451;p71">
              <a:extLst>
                <a:ext uri="{FF2B5EF4-FFF2-40B4-BE49-F238E27FC236}">
                  <a16:creationId xmlns:a16="http://schemas.microsoft.com/office/drawing/2014/main" id="{E949019F-C147-4348-64A7-973E1E2131DE}"/>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5452;p71">
              <a:extLst>
                <a:ext uri="{FF2B5EF4-FFF2-40B4-BE49-F238E27FC236}">
                  <a16:creationId xmlns:a16="http://schemas.microsoft.com/office/drawing/2014/main" id="{0B86432F-B552-B456-A368-15B4634B233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245;p6">
            <a:extLst>
              <a:ext uri="{FF2B5EF4-FFF2-40B4-BE49-F238E27FC236}">
                <a16:creationId xmlns:a16="http://schemas.microsoft.com/office/drawing/2014/main" id="{1BF0E7BC-D716-4B5D-83DA-17A0FB971196}"/>
              </a:ext>
            </a:extLst>
          </p:cNvPr>
          <p:cNvSpPr/>
          <p:nvPr/>
        </p:nvSpPr>
        <p:spPr>
          <a:xfrm rot="5400000">
            <a:off x="3669090" y="1169477"/>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Anello 10">
            <a:extLst>
              <a:ext uri="{FF2B5EF4-FFF2-40B4-BE49-F238E27FC236}">
                <a16:creationId xmlns:a16="http://schemas.microsoft.com/office/drawing/2014/main" id="{B065206F-F6B0-4960-96A4-82CE4836C540}"/>
              </a:ext>
            </a:extLst>
          </p:cNvPr>
          <p:cNvSpPr/>
          <p:nvPr/>
        </p:nvSpPr>
        <p:spPr>
          <a:xfrm>
            <a:off x="7425071" y="4550303"/>
            <a:ext cx="594543" cy="594799"/>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Casella di testo 2">
            <a:extLst>
              <a:ext uri="{FF2B5EF4-FFF2-40B4-BE49-F238E27FC236}">
                <a16:creationId xmlns:a16="http://schemas.microsoft.com/office/drawing/2014/main" id="{9BFAA39F-E795-4F46-8556-F0918220A217}"/>
              </a:ext>
            </a:extLst>
          </p:cNvPr>
          <p:cNvSpPr txBox="1"/>
          <p:nvPr/>
        </p:nvSpPr>
        <p:spPr>
          <a:xfrm>
            <a:off x="1509062" y="118862"/>
            <a:ext cx="7523525" cy="47263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8900"/>
            <a:r>
              <a:rPr lang="it-IT" sz="4000" b="1" dirty="0">
                <a:solidFill>
                  <a:srgbClr val="C00000"/>
                </a:solidFill>
                <a:latin typeface="+mn-lt"/>
              </a:rPr>
              <a:t>1 </a:t>
            </a:r>
            <a:r>
              <a:rPr lang="it-IT" sz="2400" b="1" dirty="0">
                <a:solidFill>
                  <a:srgbClr val="C00000"/>
                </a:solidFill>
                <a:latin typeface="+mn-lt"/>
              </a:rPr>
              <a:t>ADDETTO/A AL MAGAZZINO IN APPRENDISTATO</a:t>
            </a:r>
            <a:endParaRPr lang="it-IT" sz="2400" dirty="0"/>
          </a:p>
          <a:p>
            <a:pPr marL="898525"/>
            <a:r>
              <a:rPr lang="it-IT" sz="2000" b="1" dirty="0">
                <a:solidFill>
                  <a:srgbClr val="C00000"/>
                </a:solidFill>
                <a:latin typeface="+mn-lt"/>
              </a:rPr>
              <a:t>(ID-85641)</a:t>
            </a:r>
            <a:endParaRPr lang="it-IT" dirty="0"/>
          </a:p>
          <a:p>
            <a:r>
              <a:rPr lang="it-IT" sz="2000" b="1" dirty="0">
                <a:solidFill>
                  <a:srgbClr val="C00000"/>
                </a:solidFill>
                <a:latin typeface="+mn-lt"/>
              </a:rPr>
              <a:t>  </a:t>
            </a:r>
          </a:p>
          <a:p>
            <a:r>
              <a:rPr lang="it-IT" sz="2000" dirty="0">
                <a:latin typeface="+mn-lt"/>
              </a:rPr>
              <a:t>TIPOLOGIA DI CONTRATTO: </a:t>
            </a:r>
            <a:r>
              <a:rPr lang="it-IT" sz="2000" b="1" dirty="0">
                <a:latin typeface="+mn-lt"/>
              </a:rPr>
              <a:t>APPRENDISTATO</a:t>
            </a:r>
          </a:p>
          <a:p>
            <a:endParaRPr lang="it-IT" sz="2000" dirty="0">
              <a:latin typeface="+mn-lt"/>
            </a:endParaRPr>
          </a:p>
          <a:p>
            <a:r>
              <a:rPr lang="it-IT" sz="2000" dirty="0">
                <a:latin typeface="+mn-lt"/>
              </a:rPr>
              <a:t>   </a:t>
            </a:r>
            <a:r>
              <a:rPr lang="it-IT" dirty="0">
                <a:latin typeface="+mj-lt"/>
              </a:rPr>
              <a:t>SEDE DI LAVORO: </a:t>
            </a:r>
            <a:r>
              <a:rPr lang="it-IT" b="1" dirty="0">
                <a:latin typeface="+mj-lt"/>
              </a:rPr>
              <a:t>PESCHIERA BORROMEO</a:t>
            </a:r>
          </a:p>
          <a:p>
            <a:endParaRPr lang="it-IT" b="1" dirty="0">
              <a:latin typeface="+mj-lt"/>
            </a:endParaRPr>
          </a:p>
          <a:p>
            <a:pPr marL="180975"/>
            <a:r>
              <a:rPr lang="it-IT" dirty="0">
                <a:latin typeface="+mj-lt"/>
                <a:cs typeface="Arial" panose="020B0604020202020204" pitchFamily="34" charset="0"/>
              </a:rPr>
              <a:t>La risorsa si occuperà di gestione del magazzino aziendale, del coordinamento dell'attività di progetto e dell'organizzazione dell'attività di allestimento degli appartamenti per la vendita degli stessi.</a:t>
            </a:r>
          </a:p>
          <a:p>
            <a:pPr marL="180975"/>
            <a:r>
              <a:rPr lang="it-IT" b="1" dirty="0">
                <a:solidFill>
                  <a:srgbClr val="C00000"/>
                </a:solidFill>
                <a:latin typeface="+mj-lt"/>
                <a:cs typeface="Arial" panose="020B0604020202020204" pitchFamily="34" charset="0"/>
              </a:rPr>
              <a:t>PROFILO IDEALE</a:t>
            </a:r>
            <a:r>
              <a:rPr lang="it-IT" dirty="0">
                <a:solidFill>
                  <a:srgbClr val="C00000"/>
                </a:solidFill>
                <a:latin typeface="+mj-lt"/>
                <a:cs typeface="Arial" panose="020B0604020202020204" pitchFamily="34" charset="0"/>
              </a:rPr>
              <a:t>: </a:t>
            </a:r>
            <a:r>
              <a:rPr lang="it-IT" dirty="0">
                <a:latin typeface="+mj-lt"/>
                <a:cs typeface="Arial" panose="020B0604020202020204" pitchFamily="34" charset="0"/>
              </a:rPr>
              <a:t>minima esperienza in ruoli simili preferibile, indispensabile possesso della patente B</a:t>
            </a:r>
            <a:endParaRPr lang="it-IT" dirty="0">
              <a:solidFill>
                <a:srgbClr val="C00000"/>
              </a:solidFill>
              <a:latin typeface="+mj-lt"/>
              <a:cs typeface="Arial" panose="020B0604020202020204" pitchFamily="34" charset="0"/>
            </a:endParaRPr>
          </a:p>
          <a:p>
            <a:pPr marL="180975"/>
            <a:r>
              <a:rPr lang="it-IT" b="1" dirty="0">
                <a:solidFill>
                  <a:srgbClr val="C00000"/>
                </a:solidFill>
                <a:latin typeface="+mj-lt"/>
                <a:cs typeface="Arial" panose="020B0604020202020204" pitchFamily="34" charset="0"/>
              </a:rPr>
              <a:t>ORARIO DI LAVORO E CCNL</a:t>
            </a:r>
            <a:r>
              <a:rPr lang="it-IT" dirty="0">
                <a:solidFill>
                  <a:srgbClr val="C00000"/>
                </a:solidFill>
                <a:latin typeface="+mj-lt"/>
                <a:cs typeface="Arial" panose="020B0604020202020204" pitchFamily="34" charset="0"/>
              </a:rPr>
              <a:t>:</a:t>
            </a:r>
            <a:r>
              <a:rPr lang="it-IT" b="1" dirty="0">
                <a:solidFill>
                  <a:srgbClr val="C00000"/>
                </a:solidFill>
                <a:latin typeface="+mj-lt"/>
                <a:cs typeface="Arial" panose="020B0604020202020204" pitchFamily="34" charset="0"/>
              </a:rPr>
              <a:t> </a:t>
            </a:r>
            <a:r>
              <a:rPr lang="it-IT" dirty="0">
                <a:latin typeface="+mj-lt"/>
                <a:cs typeface="Arial" panose="020B0604020202020204" pitchFamily="34" charset="0"/>
              </a:rPr>
              <a:t>Full time di  40 ore settimanali dal Lunedì al Venerdì 9.00-18.00;  CCNL MULTISERVIZI</a:t>
            </a:r>
            <a:endParaRPr lang="it-IT" dirty="0">
              <a:solidFill>
                <a:srgbClr val="202020"/>
              </a:solidFill>
              <a:latin typeface="+mj-lt"/>
              <a:cs typeface="Arial" panose="020B0604020202020204" pitchFamily="34" charset="0"/>
            </a:endParaRPr>
          </a:p>
          <a:p>
            <a:r>
              <a:rPr lang="it-IT" b="1" dirty="0">
                <a:solidFill>
                  <a:srgbClr val="C00000"/>
                </a:solidFill>
                <a:latin typeface="+mj-lt"/>
                <a:cs typeface="Arial" panose="020B0604020202020204" pitchFamily="34" charset="0"/>
              </a:rPr>
              <a:t>    RETRIBUZIONE: </a:t>
            </a:r>
            <a:r>
              <a:rPr lang="it-IT" dirty="0">
                <a:latin typeface="+mj-lt"/>
                <a:cs typeface="Arial" panose="020B0604020202020204" pitchFamily="34" charset="0"/>
              </a:rPr>
              <a:t>RAL 18/19.000.00 e Welfare aziendale</a:t>
            </a:r>
            <a:endParaRPr lang="it-IT"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107039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Rectángulo: esquinas redondeadas 3">
            <a:extLst>
              <a:ext uri="{FF2B5EF4-FFF2-40B4-BE49-F238E27FC236}">
                <a16:creationId xmlns:a16="http://schemas.microsoft.com/office/drawing/2014/main" id="{1270733F-66AA-44E6-948D-A51B9B348B22}"/>
              </a:ext>
            </a:extLst>
          </p:cNvPr>
          <p:cNvSpPr/>
          <p:nvPr/>
        </p:nvSpPr>
        <p:spPr>
          <a:xfrm>
            <a:off x="1506683" y="1350990"/>
            <a:ext cx="6890581" cy="694751"/>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strella: 10 puntas 11">
            <a:extLst>
              <a:ext uri="{FF2B5EF4-FFF2-40B4-BE49-F238E27FC236}">
                <a16:creationId xmlns:a16="http://schemas.microsoft.com/office/drawing/2014/main" id="{17D2570D-4EE7-FDE4-838B-5F3054D38EA5}"/>
              </a:ext>
            </a:extLst>
          </p:cNvPr>
          <p:cNvSpPr/>
          <p:nvPr/>
        </p:nvSpPr>
        <p:spPr>
          <a:xfrm>
            <a:off x="6802964" y="-443359"/>
            <a:ext cx="2148444"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strella: 10 puntas 11">
            <a:extLst>
              <a:ext uri="{FF2B5EF4-FFF2-40B4-BE49-F238E27FC236}">
                <a16:creationId xmlns:a16="http://schemas.microsoft.com/office/drawing/2014/main" id="{1E7ACD78-4745-3093-22CB-9AA3A74023E5}"/>
              </a:ext>
            </a:extLst>
          </p:cNvPr>
          <p:cNvSpPr/>
          <p:nvPr/>
        </p:nvSpPr>
        <p:spPr>
          <a:xfrm>
            <a:off x="7720067" y="907653"/>
            <a:ext cx="2411930"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8FB0DD42-166B-A725-BDD7-37C04FF95132}"/>
              </a:ext>
            </a:extLst>
          </p:cNvPr>
          <p:cNvSpPr/>
          <p:nvPr/>
        </p:nvSpPr>
        <p:spPr>
          <a:xfrm>
            <a:off x="-935872" y="1783538"/>
            <a:ext cx="2686289"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87476D3-3709-E216-3247-B21466023F13}"/>
              </a:ext>
            </a:extLst>
          </p:cNvPr>
          <p:cNvSpPr/>
          <p:nvPr/>
        </p:nvSpPr>
        <p:spPr>
          <a:xfrm flipH="1">
            <a:off x="1362009" y="2285428"/>
            <a:ext cx="225773"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7B05571-3F2F-B66D-6F89-E576482E0C43}"/>
              </a:ext>
            </a:extLst>
          </p:cNvPr>
          <p:cNvGrpSpPr/>
          <p:nvPr/>
        </p:nvGrpSpPr>
        <p:grpSpPr>
          <a:xfrm>
            <a:off x="600785" y="654770"/>
            <a:ext cx="1126964"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0BAAC95-C7EF-0071-8CDB-BD31C338643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C0A9F682-32EA-0834-1BF8-0E3A5F6AAAD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74F1A7B-FB59-D30D-CAF3-990AE889B663}"/>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B55C5C3F-84A3-9F20-0B27-5EDB36960276}"/>
              </a:ext>
            </a:extLst>
          </p:cNvPr>
          <p:cNvSpPr/>
          <p:nvPr/>
        </p:nvSpPr>
        <p:spPr>
          <a:xfrm>
            <a:off x="1331307" y="2809147"/>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5D74"/>
              </a:solidFill>
              <a:latin typeface="Arial"/>
              <a:ea typeface="Arial"/>
              <a:cs typeface="Arial"/>
              <a:sym typeface="Arial"/>
            </a:endParaRPr>
          </a:p>
        </p:txBody>
      </p:sp>
      <p:grpSp>
        <p:nvGrpSpPr>
          <p:cNvPr id="46" name="Google Shape;5450;p71">
            <a:extLst>
              <a:ext uri="{FF2B5EF4-FFF2-40B4-BE49-F238E27FC236}">
                <a16:creationId xmlns:a16="http://schemas.microsoft.com/office/drawing/2014/main" id="{D08E102E-AEB1-2D8D-4C61-30A27A9491D0}"/>
              </a:ext>
            </a:extLst>
          </p:cNvPr>
          <p:cNvGrpSpPr/>
          <p:nvPr/>
        </p:nvGrpSpPr>
        <p:grpSpPr>
          <a:xfrm>
            <a:off x="1348051" y="3772402"/>
            <a:ext cx="368186" cy="364224"/>
            <a:chOff x="-64406125" y="3362225"/>
            <a:chExt cx="318225" cy="314800"/>
          </a:xfrm>
          <a:solidFill>
            <a:srgbClr val="D91A2A"/>
          </a:solidFill>
        </p:grpSpPr>
        <p:sp>
          <p:nvSpPr>
            <p:cNvPr id="47" name="Google Shape;5451;p71">
              <a:extLst>
                <a:ext uri="{FF2B5EF4-FFF2-40B4-BE49-F238E27FC236}">
                  <a16:creationId xmlns:a16="http://schemas.microsoft.com/office/drawing/2014/main" id="{E949019F-C147-4348-64A7-973E1E2131DE}"/>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5452;p71">
              <a:extLst>
                <a:ext uri="{FF2B5EF4-FFF2-40B4-BE49-F238E27FC236}">
                  <a16:creationId xmlns:a16="http://schemas.microsoft.com/office/drawing/2014/main" id="{0B86432F-B552-B456-A368-15B4634B233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245;p6">
            <a:extLst>
              <a:ext uri="{FF2B5EF4-FFF2-40B4-BE49-F238E27FC236}">
                <a16:creationId xmlns:a16="http://schemas.microsoft.com/office/drawing/2014/main" id="{1BF0E7BC-D716-4B5D-83DA-17A0FB971196}"/>
              </a:ext>
            </a:extLst>
          </p:cNvPr>
          <p:cNvSpPr/>
          <p:nvPr/>
        </p:nvSpPr>
        <p:spPr>
          <a:xfrm rot="5400000">
            <a:off x="3669090" y="1169477"/>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Anello 10">
            <a:extLst>
              <a:ext uri="{FF2B5EF4-FFF2-40B4-BE49-F238E27FC236}">
                <a16:creationId xmlns:a16="http://schemas.microsoft.com/office/drawing/2014/main" id="{B065206F-F6B0-4960-96A4-82CE4836C540}"/>
              </a:ext>
            </a:extLst>
          </p:cNvPr>
          <p:cNvSpPr/>
          <p:nvPr/>
        </p:nvSpPr>
        <p:spPr>
          <a:xfrm>
            <a:off x="7425071" y="4550303"/>
            <a:ext cx="594543" cy="594799"/>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Casella di testo 2">
            <a:extLst>
              <a:ext uri="{FF2B5EF4-FFF2-40B4-BE49-F238E27FC236}">
                <a16:creationId xmlns:a16="http://schemas.microsoft.com/office/drawing/2014/main" id="{9BFAA39F-E795-4F46-8556-F0918220A217}"/>
              </a:ext>
            </a:extLst>
          </p:cNvPr>
          <p:cNvSpPr txBox="1"/>
          <p:nvPr/>
        </p:nvSpPr>
        <p:spPr>
          <a:xfrm>
            <a:off x="1509062" y="118862"/>
            <a:ext cx="7523525" cy="47263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8900"/>
            <a:r>
              <a:rPr lang="it-IT" sz="4000" b="1" dirty="0">
                <a:solidFill>
                  <a:srgbClr val="C00000"/>
                </a:solidFill>
                <a:latin typeface="+mn-lt"/>
              </a:rPr>
              <a:t>37 ASA</a:t>
            </a:r>
            <a:endParaRPr lang="it-IT" dirty="0"/>
          </a:p>
          <a:p>
            <a:pPr marL="898525"/>
            <a:r>
              <a:rPr lang="it-IT" sz="2000" b="1" dirty="0">
                <a:solidFill>
                  <a:srgbClr val="C00000"/>
                </a:solidFill>
                <a:latin typeface="+mn-lt"/>
              </a:rPr>
              <a:t>(ID-76912)</a:t>
            </a:r>
            <a:endParaRPr lang="it-IT" dirty="0"/>
          </a:p>
          <a:p>
            <a:r>
              <a:rPr lang="it-IT" sz="2000" b="1" dirty="0">
                <a:solidFill>
                  <a:srgbClr val="C00000"/>
                </a:solidFill>
                <a:latin typeface="+mn-lt"/>
              </a:rPr>
              <a:t>  </a:t>
            </a:r>
          </a:p>
          <a:p>
            <a:r>
              <a:rPr lang="it-IT" sz="2000" dirty="0">
                <a:latin typeface="+mn-lt"/>
              </a:rPr>
              <a:t>TIPOLOGIA DI CONTRATTO: </a:t>
            </a:r>
            <a:r>
              <a:rPr lang="it-IT" sz="2000" b="1" dirty="0">
                <a:latin typeface="+mn-lt"/>
              </a:rPr>
              <a:t>DETERMINATO FINALIZZATO A INDETERMINATO</a:t>
            </a:r>
          </a:p>
          <a:p>
            <a:r>
              <a:rPr lang="it-IT" sz="2000" dirty="0">
                <a:latin typeface="+mn-lt"/>
              </a:rPr>
              <a:t>   </a:t>
            </a:r>
            <a:r>
              <a:rPr lang="it-IT" dirty="0">
                <a:latin typeface="+mj-lt"/>
              </a:rPr>
              <a:t>SEDE DI LAVORO: </a:t>
            </a:r>
            <a:r>
              <a:rPr lang="it-IT" b="1" dirty="0">
                <a:latin typeface="+mj-lt"/>
              </a:rPr>
              <a:t>SAN GIULIANO MILANESE</a:t>
            </a:r>
            <a:endParaRPr lang="it-IT" dirty="0">
              <a:latin typeface="+mj-lt"/>
            </a:endParaRPr>
          </a:p>
          <a:p>
            <a:pPr marL="180975"/>
            <a:r>
              <a:rPr lang="it-IT" b="0" i="0" dirty="0">
                <a:solidFill>
                  <a:srgbClr val="000000"/>
                </a:solidFill>
                <a:effectLst/>
                <a:latin typeface="+mj-lt"/>
              </a:rPr>
              <a:t>Le risorse si inseriranno nel contesto della nuova RSA del gruppo </a:t>
            </a:r>
            <a:r>
              <a:rPr lang="it-IT" b="0" i="0" dirty="0" err="1">
                <a:solidFill>
                  <a:srgbClr val="000000"/>
                </a:solidFill>
                <a:effectLst/>
                <a:latin typeface="+mj-lt"/>
              </a:rPr>
              <a:t>Gheron</a:t>
            </a:r>
            <a:r>
              <a:rPr lang="it-IT" b="0" i="0" dirty="0">
                <a:solidFill>
                  <a:srgbClr val="000000"/>
                </a:solidFill>
                <a:effectLst/>
                <a:latin typeface="+mj-lt"/>
              </a:rPr>
              <a:t>, che aprirà in autunno a San Giuliano M.se. Sono ricercate 7 risorse in possesso di attestato di qualifica  ASA e 30 risorse, a cui è proposto un per</a:t>
            </a:r>
            <a:r>
              <a:rPr lang="it-IT" b="0" i="0" dirty="0">
                <a:solidFill>
                  <a:srgbClr val="242424"/>
                </a:solidFill>
                <a:effectLst/>
                <a:latin typeface="+mj-lt"/>
              </a:rPr>
              <a:t>corso formativo gratuito per conseguire l’attestato di qualifica di Ausiliario Socio Assistenziale, finalizzato all’assunzione. Il corso con sede a San Giuliano M.se, ha una durata di 1.000 ore (450 ore di teoria, 100 ore di esercitazione in laboratorio, 450 ore di tirocinio in struttura).</a:t>
            </a:r>
            <a:endParaRPr lang="it-IT" b="1" dirty="0">
              <a:solidFill>
                <a:srgbClr val="C00000"/>
              </a:solidFill>
              <a:latin typeface="+mj-lt"/>
            </a:endParaRPr>
          </a:p>
          <a:p>
            <a:pPr marL="180975"/>
            <a:r>
              <a:rPr lang="it-IT" b="1" dirty="0">
                <a:solidFill>
                  <a:srgbClr val="C00000"/>
                </a:solidFill>
                <a:latin typeface="+mj-lt"/>
              </a:rPr>
              <a:t>PROFILO IDEALE</a:t>
            </a:r>
            <a:r>
              <a:rPr lang="it-IT" dirty="0">
                <a:solidFill>
                  <a:srgbClr val="C00000"/>
                </a:solidFill>
                <a:latin typeface="+mj-lt"/>
              </a:rPr>
              <a:t>: </a:t>
            </a:r>
            <a:r>
              <a:rPr lang="it-IT" b="0" i="0" dirty="0">
                <a:solidFill>
                  <a:srgbClr val="000000"/>
                </a:solidFill>
                <a:effectLst/>
                <a:latin typeface="+mj-lt"/>
              </a:rPr>
              <a:t>indispensabile buona predisposizione ai rapporti interpersonali e disponibilità a lavorare su turni</a:t>
            </a:r>
          </a:p>
          <a:p>
            <a:pPr marL="180975"/>
            <a:r>
              <a:rPr lang="it-IT" b="1" dirty="0">
                <a:solidFill>
                  <a:srgbClr val="C00000"/>
                </a:solidFill>
                <a:latin typeface="+mj-lt"/>
              </a:rPr>
              <a:t>ORARIO DI LAVORO E CCNL</a:t>
            </a:r>
            <a:r>
              <a:rPr lang="it-IT" dirty="0">
                <a:solidFill>
                  <a:srgbClr val="C00000"/>
                </a:solidFill>
                <a:latin typeface="+mj-lt"/>
              </a:rPr>
              <a:t>: </a:t>
            </a:r>
            <a:r>
              <a:rPr lang="it-IT" b="1" i="0" dirty="0">
                <a:solidFill>
                  <a:srgbClr val="212529"/>
                </a:solidFill>
                <a:effectLst/>
                <a:latin typeface="+mj-lt"/>
              </a:rPr>
              <a:t>Full time di 38 h settimanali su 3 turni  anche notturni 7 gg su 7; CCNL AIOP</a:t>
            </a:r>
            <a:endParaRPr lang="it-IT" dirty="0">
              <a:solidFill>
                <a:srgbClr val="202020"/>
              </a:solidFill>
              <a:latin typeface="+mj-lt"/>
              <a:cs typeface="Calibri"/>
            </a:endParaRPr>
          </a:p>
          <a:p>
            <a:pPr algn="l"/>
            <a:r>
              <a:rPr lang="it-IT" b="1" dirty="0">
                <a:solidFill>
                  <a:srgbClr val="C00000"/>
                </a:solidFill>
                <a:latin typeface="+mj-lt"/>
              </a:rPr>
              <a:t>     RETRIBUZIONE:</a:t>
            </a:r>
            <a:r>
              <a:rPr lang="it-IT" b="1" dirty="0">
                <a:latin typeface="+mj-lt"/>
              </a:rPr>
              <a:t> </a:t>
            </a:r>
            <a:r>
              <a:rPr lang="it-IT" dirty="0">
                <a:solidFill>
                  <a:srgbClr val="212529"/>
                </a:solidFill>
                <a:latin typeface="+mj-lt"/>
              </a:rPr>
              <a:t>€ </a:t>
            </a:r>
            <a:r>
              <a:rPr lang="it-IT" b="0" i="0" dirty="0">
                <a:solidFill>
                  <a:srgbClr val="212529"/>
                </a:solidFill>
                <a:effectLst/>
                <a:latin typeface="+mj-lt"/>
              </a:rPr>
              <a:t>1.425 mensili lorde</a:t>
            </a:r>
            <a:endParaRPr lang="it-IT" b="0" i="0" dirty="0">
              <a:solidFill>
                <a:srgbClr val="202020"/>
              </a:solidFill>
              <a:effectLst/>
              <a:latin typeface="+mj-lt"/>
            </a:endParaRPr>
          </a:p>
          <a:p>
            <a:br>
              <a:rPr lang="it-IT" sz="1600" dirty="0"/>
            </a:br>
            <a:endParaRPr lang="it-IT" sz="12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67424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Rectángulo: esquinas redondeadas 3">
            <a:extLst>
              <a:ext uri="{FF2B5EF4-FFF2-40B4-BE49-F238E27FC236}">
                <a16:creationId xmlns:a16="http://schemas.microsoft.com/office/drawing/2014/main" id="{1270733F-66AA-44E6-948D-A51B9B348B22}"/>
              </a:ext>
            </a:extLst>
          </p:cNvPr>
          <p:cNvSpPr/>
          <p:nvPr/>
        </p:nvSpPr>
        <p:spPr>
          <a:xfrm>
            <a:off x="1506683" y="1350990"/>
            <a:ext cx="6890581" cy="694751"/>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strella: 10 puntas 11">
            <a:extLst>
              <a:ext uri="{FF2B5EF4-FFF2-40B4-BE49-F238E27FC236}">
                <a16:creationId xmlns:a16="http://schemas.microsoft.com/office/drawing/2014/main" id="{17D2570D-4EE7-FDE4-838B-5F3054D38EA5}"/>
              </a:ext>
            </a:extLst>
          </p:cNvPr>
          <p:cNvSpPr/>
          <p:nvPr/>
        </p:nvSpPr>
        <p:spPr>
          <a:xfrm>
            <a:off x="6802964" y="-443359"/>
            <a:ext cx="2148444"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strella: 10 puntas 11">
            <a:extLst>
              <a:ext uri="{FF2B5EF4-FFF2-40B4-BE49-F238E27FC236}">
                <a16:creationId xmlns:a16="http://schemas.microsoft.com/office/drawing/2014/main" id="{1E7ACD78-4745-3093-22CB-9AA3A74023E5}"/>
              </a:ext>
            </a:extLst>
          </p:cNvPr>
          <p:cNvSpPr/>
          <p:nvPr/>
        </p:nvSpPr>
        <p:spPr>
          <a:xfrm>
            <a:off x="7720067" y="907653"/>
            <a:ext cx="2411930"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8FB0DD42-166B-A725-BDD7-37C04FF95132}"/>
              </a:ext>
            </a:extLst>
          </p:cNvPr>
          <p:cNvSpPr/>
          <p:nvPr/>
        </p:nvSpPr>
        <p:spPr>
          <a:xfrm>
            <a:off x="-935872" y="1783538"/>
            <a:ext cx="2686289"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87476D3-3709-E216-3247-B21466023F13}"/>
              </a:ext>
            </a:extLst>
          </p:cNvPr>
          <p:cNvSpPr/>
          <p:nvPr/>
        </p:nvSpPr>
        <p:spPr>
          <a:xfrm flipH="1">
            <a:off x="1362009" y="2285428"/>
            <a:ext cx="225773"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7B05571-3F2F-B66D-6F89-E576482E0C43}"/>
              </a:ext>
            </a:extLst>
          </p:cNvPr>
          <p:cNvGrpSpPr/>
          <p:nvPr/>
        </p:nvGrpSpPr>
        <p:grpSpPr>
          <a:xfrm>
            <a:off x="600785" y="654770"/>
            <a:ext cx="1126964"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0BAAC95-C7EF-0071-8CDB-BD31C338643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C0A9F682-32EA-0834-1BF8-0E3A5F6AAAD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74F1A7B-FB59-D30D-CAF3-990AE889B663}"/>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B55C5C3F-84A3-9F20-0B27-5EDB36960276}"/>
              </a:ext>
            </a:extLst>
          </p:cNvPr>
          <p:cNvSpPr/>
          <p:nvPr/>
        </p:nvSpPr>
        <p:spPr>
          <a:xfrm>
            <a:off x="1331307" y="2809147"/>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5D74"/>
              </a:solidFill>
              <a:latin typeface="Arial"/>
              <a:ea typeface="Arial"/>
              <a:cs typeface="Arial"/>
              <a:sym typeface="Arial"/>
            </a:endParaRPr>
          </a:p>
        </p:txBody>
      </p:sp>
      <p:grpSp>
        <p:nvGrpSpPr>
          <p:cNvPr id="46" name="Google Shape;5450;p71">
            <a:extLst>
              <a:ext uri="{FF2B5EF4-FFF2-40B4-BE49-F238E27FC236}">
                <a16:creationId xmlns:a16="http://schemas.microsoft.com/office/drawing/2014/main" id="{D08E102E-AEB1-2D8D-4C61-30A27A9491D0}"/>
              </a:ext>
            </a:extLst>
          </p:cNvPr>
          <p:cNvGrpSpPr/>
          <p:nvPr/>
        </p:nvGrpSpPr>
        <p:grpSpPr>
          <a:xfrm>
            <a:off x="1316840" y="3334441"/>
            <a:ext cx="368186" cy="364224"/>
            <a:chOff x="-64406125" y="3362225"/>
            <a:chExt cx="318225" cy="314800"/>
          </a:xfrm>
          <a:solidFill>
            <a:srgbClr val="D91A2A"/>
          </a:solidFill>
        </p:grpSpPr>
        <p:sp>
          <p:nvSpPr>
            <p:cNvPr id="47" name="Google Shape;5451;p71">
              <a:extLst>
                <a:ext uri="{FF2B5EF4-FFF2-40B4-BE49-F238E27FC236}">
                  <a16:creationId xmlns:a16="http://schemas.microsoft.com/office/drawing/2014/main" id="{E949019F-C147-4348-64A7-973E1E2131DE}"/>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5452;p71">
              <a:extLst>
                <a:ext uri="{FF2B5EF4-FFF2-40B4-BE49-F238E27FC236}">
                  <a16:creationId xmlns:a16="http://schemas.microsoft.com/office/drawing/2014/main" id="{0B86432F-B552-B456-A368-15B4634B233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245;p6">
            <a:extLst>
              <a:ext uri="{FF2B5EF4-FFF2-40B4-BE49-F238E27FC236}">
                <a16:creationId xmlns:a16="http://schemas.microsoft.com/office/drawing/2014/main" id="{1BF0E7BC-D716-4B5D-83DA-17A0FB971196}"/>
              </a:ext>
            </a:extLst>
          </p:cNvPr>
          <p:cNvSpPr/>
          <p:nvPr/>
        </p:nvSpPr>
        <p:spPr>
          <a:xfrm rot="5400000">
            <a:off x="3669090" y="1169477"/>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Anello 10">
            <a:extLst>
              <a:ext uri="{FF2B5EF4-FFF2-40B4-BE49-F238E27FC236}">
                <a16:creationId xmlns:a16="http://schemas.microsoft.com/office/drawing/2014/main" id="{B065206F-F6B0-4960-96A4-82CE4836C540}"/>
              </a:ext>
            </a:extLst>
          </p:cNvPr>
          <p:cNvSpPr/>
          <p:nvPr/>
        </p:nvSpPr>
        <p:spPr>
          <a:xfrm>
            <a:off x="7425071" y="4550303"/>
            <a:ext cx="594543" cy="594799"/>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Casella di testo 2">
            <a:extLst>
              <a:ext uri="{FF2B5EF4-FFF2-40B4-BE49-F238E27FC236}">
                <a16:creationId xmlns:a16="http://schemas.microsoft.com/office/drawing/2014/main" id="{9BFAA39F-E795-4F46-8556-F0918220A217}"/>
              </a:ext>
            </a:extLst>
          </p:cNvPr>
          <p:cNvSpPr txBox="1"/>
          <p:nvPr/>
        </p:nvSpPr>
        <p:spPr>
          <a:xfrm>
            <a:off x="1509062" y="118862"/>
            <a:ext cx="7523525" cy="47263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8900"/>
            <a:r>
              <a:rPr lang="it-IT" sz="4000" b="1" dirty="0">
                <a:solidFill>
                  <a:srgbClr val="C00000"/>
                </a:solidFill>
                <a:latin typeface="+mn-lt"/>
              </a:rPr>
              <a:t>Addetto/a alla manutenzione</a:t>
            </a:r>
            <a:endParaRPr lang="it-IT" dirty="0"/>
          </a:p>
          <a:p>
            <a:pPr marL="898525"/>
            <a:r>
              <a:rPr lang="it-IT" sz="2000" b="1" dirty="0">
                <a:solidFill>
                  <a:srgbClr val="C00000"/>
                </a:solidFill>
                <a:latin typeface="+mn-lt"/>
              </a:rPr>
              <a:t>(ID-76411)</a:t>
            </a:r>
            <a:endParaRPr lang="it-IT" dirty="0"/>
          </a:p>
          <a:p>
            <a:r>
              <a:rPr lang="it-IT" sz="2000" b="1" dirty="0">
                <a:solidFill>
                  <a:srgbClr val="C00000"/>
                </a:solidFill>
                <a:latin typeface="+mn-lt"/>
              </a:rPr>
              <a:t>  </a:t>
            </a:r>
          </a:p>
          <a:p>
            <a:r>
              <a:rPr lang="it-IT" sz="2000" dirty="0">
                <a:latin typeface="+mn-lt"/>
              </a:rPr>
              <a:t>TIPOLOGIA DI CONTRATTO: </a:t>
            </a:r>
            <a:r>
              <a:rPr lang="it-IT" sz="2000" b="1" dirty="0">
                <a:latin typeface="+mn-lt"/>
              </a:rPr>
              <a:t>DETERMINATO FINALIZZATO A INDETERMINATO</a:t>
            </a:r>
          </a:p>
          <a:p>
            <a:endParaRPr lang="it-IT" sz="2000" dirty="0">
              <a:latin typeface="+mn-lt"/>
            </a:endParaRPr>
          </a:p>
          <a:p>
            <a:r>
              <a:rPr lang="it-IT" sz="2000" dirty="0">
                <a:latin typeface="+mn-lt"/>
              </a:rPr>
              <a:t>   </a:t>
            </a:r>
            <a:r>
              <a:rPr lang="it-IT" dirty="0">
                <a:latin typeface="+mj-lt"/>
              </a:rPr>
              <a:t>SEDE DI LAVORO: </a:t>
            </a:r>
            <a:r>
              <a:rPr lang="it-IT" b="1" dirty="0">
                <a:latin typeface="+mj-lt"/>
              </a:rPr>
              <a:t>SAN GIULIANO MILANESE</a:t>
            </a:r>
          </a:p>
          <a:p>
            <a:pPr marL="180975"/>
            <a:endParaRPr lang="it-IT" dirty="0">
              <a:latin typeface="+mj-lt"/>
            </a:endParaRPr>
          </a:p>
          <a:p>
            <a:pPr marL="180975"/>
            <a:r>
              <a:rPr lang="it-IT" b="0" i="0" dirty="0">
                <a:solidFill>
                  <a:srgbClr val="202020"/>
                </a:solidFill>
                <a:effectLst/>
                <a:latin typeface="+mj-lt"/>
              </a:rPr>
              <a:t>La risorsa si occuperà della gestione delle manutenzioni ordinarie e straordinarie, di garantire il funzionamento ottimale di impianti e apparecchi, effettuare e documentare i controlli di sicurezza periodici per garantire le conformità alle normative vigenti, collaborare con fornitori e tecnici esterni e gestire l'inventario dei materiali.</a:t>
            </a:r>
            <a:endParaRPr lang="it-IT" b="1" dirty="0">
              <a:solidFill>
                <a:srgbClr val="C00000"/>
              </a:solidFill>
              <a:latin typeface="+mj-lt"/>
            </a:endParaRPr>
          </a:p>
          <a:p>
            <a:pPr marL="180975"/>
            <a:r>
              <a:rPr lang="it-IT" b="1" dirty="0">
                <a:solidFill>
                  <a:srgbClr val="C00000"/>
                </a:solidFill>
                <a:latin typeface="+mj-lt"/>
              </a:rPr>
              <a:t>PROFILO IDEALE</a:t>
            </a:r>
            <a:r>
              <a:rPr lang="it-IT" dirty="0">
                <a:solidFill>
                  <a:srgbClr val="C00000"/>
                </a:solidFill>
                <a:latin typeface="+mj-lt"/>
              </a:rPr>
              <a:t>: </a:t>
            </a:r>
            <a:r>
              <a:rPr lang="it-IT" b="0" i="0" dirty="0">
                <a:solidFill>
                  <a:srgbClr val="000000"/>
                </a:solidFill>
                <a:effectLst/>
                <a:latin typeface="+mj-lt"/>
              </a:rPr>
              <a:t>richiesta minima esperienza in ruoli simili</a:t>
            </a:r>
          </a:p>
          <a:p>
            <a:pPr marL="180975"/>
            <a:r>
              <a:rPr lang="it-IT" b="1" dirty="0">
                <a:solidFill>
                  <a:srgbClr val="C00000"/>
                </a:solidFill>
                <a:latin typeface="+mj-lt"/>
              </a:rPr>
              <a:t>ORARIO DI LAVORO E CCNL</a:t>
            </a:r>
            <a:r>
              <a:rPr lang="it-IT" dirty="0">
                <a:solidFill>
                  <a:srgbClr val="C00000"/>
                </a:solidFill>
                <a:latin typeface="+mj-lt"/>
              </a:rPr>
              <a:t>: </a:t>
            </a:r>
            <a:r>
              <a:rPr lang="it-IT" b="1" i="0" dirty="0">
                <a:solidFill>
                  <a:srgbClr val="212529"/>
                </a:solidFill>
                <a:effectLst/>
                <a:latin typeface="+mj-lt"/>
              </a:rPr>
              <a:t>Full time di 38 h  settimanali  6 gg su 7; CCNL AIOP</a:t>
            </a:r>
            <a:endParaRPr lang="it-IT" dirty="0">
              <a:solidFill>
                <a:srgbClr val="202020"/>
              </a:solidFill>
              <a:latin typeface="+mj-lt"/>
              <a:cs typeface="Calibri"/>
            </a:endParaRPr>
          </a:p>
          <a:p>
            <a:pPr algn="l"/>
            <a:r>
              <a:rPr lang="it-IT" b="1" dirty="0">
                <a:solidFill>
                  <a:srgbClr val="C00000"/>
                </a:solidFill>
                <a:latin typeface="+mj-lt"/>
              </a:rPr>
              <a:t>     RETRIBUZIONE:</a:t>
            </a:r>
            <a:r>
              <a:rPr lang="it-IT" b="1" dirty="0">
                <a:latin typeface="+mj-lt"/>
              </a:rPr>
              <a:t> </a:t>
            </a:r>
            <a:r>
              <a:rPr lang="it-IT" dirty="0">
                <a:solidFill>
                  <a:srgbClr val="212529"/>
                </a:solidFill>
                <a:latin typeface="+mj-lt"/>
              </a:rPr>
              <a:t>€ </a:t>
            </a:r>
            <a:r>
              <a:rPr lang="it-IT" b="0" i="0" dirty="0">
                <a:solidFill>
                  <a:srgbClr val="212529"/>
                </a:solidFill>
                <a:effectLst/>
                <a:latin typeface="+mj-lt"/>
              </a:rPr>
              <a:t>1.662,00  + reperibilità 100 euro nette</a:t>
            </a:r>
            <a:endParaRPr lang="it-IT" b="0" i="0" dirty="0">
              <a:solidFill>
                <a:srgbClr val="202020"/>
              </a:solidFill>
              <a:effectLst/>
              <a:latin typeface="+mj-lt"/>
            </a:endParaRPr>
          </a:p>
          <a:p>
            <a:br>
              <a:rPr lang="it-IT" sz="1600" dirty="0"/>
            </a:br>
            <a:endParaRPr lang="it-IT" sz="12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44029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Rectángulo: esquinas redondeadas 3">
            <a:extLst>
              <a:ext uri="{FF2B5EF4-FFF2-40B4-BE49-F238E27FC236}">
                <a16:creationId xmlns:a16="http://schemas.microsoft.com/office/drawing/2014/main" id="{1270733F-66AA-44E6-948D-A51B9B348B22}"/>
              </a:ext>
            </a:extLst>
          </p:cNvPr>
          <p:cNvSpPr/>
          <p:nvPr/>
        </p:nvSpPr>
        <p:spPr>
          <a:xfrm>
            <a:off x="1506683" y="1350990"/>
            <a:ext cx="6890581" cy="694751"/>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strella: 10 puntas 11">
            <a:extLst>
              <a:ext uri="{FF2B5EF4-FFF2-40B4-BE49-F238E27FC236}">
                <a16:creationId xmlns:a16="http://schemas.microsoft.com/office/drawing/2014/main" id="{17D2570D-4EE7-FDE4-838B-5F3054D38EA5}"/>
              </a:ext>
            </a:extLst>
          </p:cNvPr>
          <p:cNvSpPr/>
          <p:nvPr/>
        </p:nvSpPr>
        <p:spPr>
          <a:xfrm>
            <a:off x="6802964" y="-443359"/>
            <a:ext cx="2148444"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strella: 10 puntas 11">
            <a:extLst>
              <a:ext uri="{FF2B5EF4-FFF2-40B4-BE49-F238E27FC236}">
                <a16:creationId xmlns:a16="http://schemas.microsoft.com/office/drawing/2014/main" id="{1E7ACD78-4745-3093-22CB-9AA3A74023E5}"/>
              </a:ext>
            </a:extLst>
          </p:cNvPr>
          <p:cNvSpPr/>
          <p:nvPr/>
        </p:nvSpPr>
        <p:spPr>
          <a:xfrm>
            <a:off x="7720067" y="907653"/>
            <a:ext cx="2411930"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8FB0DD42-166B-A725-BDD7-37C04FF95132}"/>
              </a:ext>
            </a:extLst>
          </p:cNvPr>
          <p:cNvSpPr/>
          <p:nvPr/>
        </p:nvSpPr>
        <p:spPr>
          <a:xfrm>
            <a:off x="-935872" y="1783538"/>
            <a:ext cx="2686289"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87476D3-3709-E216-3247-B21466023F13}"/>
              </a:ext>
            </a:extLst>
          </p:cNvPr>
          <p:cNvSpPr/>
          <p:nvPr/>
        </p:nvSpPr>
        <p:spPr>
          <a:xfrm flipH="1">
            <a:off x="1362009" y="2285428"/>
            <a:ext cx="225773"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7B05571-3F2F-B66D-6F89-E576482E0C43}"/>
              </a:ext>
            </a:extLst>
          </p:cNvPr>
          <p:cNvGrpSpPr/>
          <p:nvPr/>
        </p:nvGrpSpPr>
        <p:grpSpPr>
          <a:xfrm>
            <a:off x="600785" y="654770"/>
            <a:ext cx="1126964"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0BAAC95-C7EF-0071-8CDB-BD31C338643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C0A9F682-32EA-0834-1BF8-0E3A5F6AAAD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74F1A7B-FB59-D30D-CAF3-990AE889B663}"/>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B55C5C3F-84A3-9F20-0B27-5EDB36960276}"/>
              </a:ext>
            </a:extLst>
          </p:cNvPr>
          <p:cNvSpPr/>
          <p:nvPr/>
        </p:nvSpPr>
        <p:spPr>
          <a:xfrm>
            <a:off x="1331307" y="2809147"/>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5D74"/>
              </a:solidFill>
              <a:latin typeface="Arial"/>
              <a:ea typeface="Arial"/>
              <a:cs typeface="Arial"/>
              <a:sym typeface="Arial"/>
            </a:endParaRPr>
          </a:p>
        </p:txBody>
      </p:sp>
      <p:grpSp>
        <p:nvGrpSpPr>
          <p:cNvPr id="46" name="Google Shape;5450;p71">
            <a:extLst>
              <a:ext uri="{FF2B5EF4-FFF2-40B4-BE49-F238E27FC236}">
                <a16:creationId xmlns:a16="http://schemas.microsoft.com/office/drawing/2014/main" id="{D08E102E-AEB1-2D8D-4C61-30A27A9491D0}"/>
              </a:ext>
            </a:extLst>
          </p:cNvPr>
          <p:cNvGrpSpPr/>
          <p:nvPr/>
        </p:nvGrpSpPr>
        <p:grpSpPr>
          <a:xfrm>
            <a:off x="1316840" y="3594997"/>
            <a:ext cx="368186" cy="364224"/>
            <a:chOff x="-64406125" y="3362225"/>
            <a:chExt cx="318225" cy="314800"/>
          </a:xfrm>
          <a:solidFill>
            <a:srgbClr val="D91A2A"/>
          </a:solidFill>
        </p:grpSpPr>
        <p:sp>
          <p:nvSpPr>
            <p:cNvPr id="47" name="Google Shape;5451;p71">
              <a:extLst>
                <a:ext uri="{FF2B5EF4-FFF2-40B4-BE49-F238E27FC236}">
                  <a16:creationId xmlns:a16="http://schemas.microsoft.com/office/drawing/2014/main" id="{E949019F-C147-4348-64A7-973E1E2131DE}"/>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5452;p71">
              <a:extLst>
                <a:ext uri="{FF2B5EF4-FFF2-40B4-BE49-F238E27FC236}">
                  <a16:creationId xmlns:a16="http://schemas.microsoft.com/office/drawing/2014/main" id="{0B86432F-B552-B456-A368-15B4634B233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245;p6">
            <a:extLst>
              <a:ext uri="{FF2B5EF4-FFF2-40B4-BE49-F238E27FC236}">
                <a16:creationId xmlns:a16="http://schemas.microsoft.com/office/drawing/2014/main" id="{1BF0E7BC-D716-4B5D-83DA-17A0FB971196}"/>
              </a:ext>
            </a:extLst>
          </p:cNvPr>
          <p:cNvSpPr/>
          <p:nvPr/>
        </p:nvSpPr>
        <p:spPr>
          <a:xfrm rot="5400000">
            <a:off x="3669090" y="1169477"/>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Anello 10">
            <a:extLst>
              <a:ext uri="{FF2B5EF4-FFF2-40B4-BE49-F238E27FC236}">
                <a16:creationId xmlns:a16="http://schemas.microsoft.com/office/drawing/2014/main" id="{B065206F-F6B0-4960-96A4-82CE4836C540}"/>
              </a:ext>
            </a:extLst>
          </p:cNvPr>
          <p:cNvSpPr/>
          <p:nvPr/>
        </p:nvSpPr>
        <p:spPr>
          <a:xfrm>
            <a:off x="7425071" y="4550303"/>
            <a:ext cx="594543" cy="594799"/>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Casella di testo 2">
            <a:extLst>
              <a:ext uri="{FF2B5EF4-FFF2-40B4-BE49-F238E27FC236}">
                <a16:creationId xmlns:a16="http://schemas.microsoft.com/office/drawing/2014/main" id="{9BFAA39F-E795-4F46-8556-F0918220A217}"/>
              </a:ext>
            </a:extLst>
          </p:cNvPr>
          <p:cNvSpPr txBox="1"/>
          <p:nvPr/>
        </p:nvSpPr>
        <p:spPr>
          <a:xfrm>
            <a:off x="1509062" y="118862"/>
            <a:ext cx="7523525" cy="47263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8900"/>
            <a:r>
              <a:rPr lang="it-IT" sz="4000" b="1" dirty="0">
                <a:solidFill>
                  <a:srgbClr val="C00000"/>
                </a:solidFill>
                <a:latin typeface="+mn-lt"/>
              </a:rPr>
              <a:t>4 RECEPTIONISTS</a:t>
            </a:r>
            <a:endParaRPr lang="it-IT" dirty="0"/>
          </a:p>
          <a:p>
            <a:pPr marL="898525"/>
            <a:r>
              <a:rPr lang="it-IT" sz="2000" b="1" dirty="0">
                <a:solidFill>
                  <a:srgbClr val="C00000"/>
                </a:solidFill>
                <a:latin typeface="+mn-lt"/>
              </a:rPr>
              <a:t>(ID-76408)</a:t>
            </a:r>
            <a:endParaRPr lang="it-IT" dirty="0"/>
          </a:p>
          <a:p>
            <a:r>
              <a:rPr lang="it-IT" sz="2000" b="1" dirty="0">
                <a:solidFill>
                  <a:srgbClr val="C00000"/>
                </a:solidFill>
                <a:latin typeface="+mn-lt"/>
              </a:rPr>
              <a:t>  </a:t>
            </a:r>
          </a:p>
          <a:p>
            <a:r>
              <a:rPr lang="it-IT" sz="2000" dirty="0">
                <a:latin typeface="+mn-lt"/>
              </a:rPr>
              <a:t>TIPOLOGIA DI CONTRATTO: </a:t>
            </a:r>
            <a:r>
              <a:rPr lang="it-IT" sz="2000" b="1" dirty="0">
                <a:latin typeface="+mn-lt"/>
              </a:rPr>
              <a:t>DETERMINATO FINALIZZATO A INDETERMINATO</a:t>
            </a:r>
          </a:p>
          <a:p>
            <a:endParaRPr lang="it-IT" sz="2000" dirty="0">
              <a:latin typeface="+mn-lt"/>
            </a:endParaRPr>
          </a:p>
          <a:p>
            <a:r>
              <a:rPr lang="it-IT" sz="2000" dirty="0">
                <a:latin typeface="+mn-lt"/>
              </a:rPr>
              <a:t>   </a:t>
            </a:r>
            <a:r>
              <a:rPr lang="it-IT" dirty="0">
                <a:latin typeface="+mj-lt"/>
              </a:rPr>
              <a:t>SEDE DI LAVORO: </a:t>
            </a:r>
            <a:r>
              <a:rPr lang="it-IT" b="1" dirty="0">
                <a:latin typeface="+mj-lt"/>
              </a:rPr>
              <a:t>SAN GIULIANO MILANESE</a:t>
            </a:r>
          </a:p>
          <a:p>
            <a:pPr marL="180975"/>
            <a:endParaRPr lang="it-IT" dirty="0">
              <a:latin typeface="+mj-lt"/>
            </a:endParaRPr>
          </a:p>
          <a:p>
            <a:pPr marL="180975"/>
            <a:r>
              <a:rPr lang="it-IT" b="0" i="0" dirty="0">
                <a:solidFill>
                  <a:srgbClr val="202020"/>
                </a:solidFill>
                <a:effectLst/>
                <a:latin typeface="+mj-lt"/>
              </a:rPr>
              <a:t>La risorsa si occuperà della gestione dell'accoglienza e delle comunicazioni in entrata e uscita dalla struttura, dell'accoglienza di visitatori e pazienti, della gestione delle telefonate e della corrispondenza, della prenotazione di appuntamenti e gestione dell'agenda, di fornire informazioni generali sulla RSA e dello svolgimento delle attività indicate dalla direzione.</a:t>
            </a:r>
            <a:endParaRPr lang="it-IT" b="1" dirty="0">
              <a:solidFill>
                <a:srgbClr val="C00000"/>
              </a:solidFill>
              <a:latin typeface="+mj-lt"/>
            </a:endParaRPr>
          </a:p>
          <a:p>
            <a:pPr marL="180975"/>
            <a:r>
              <a:rPr lang="it-IT" b="1" dirty="0">
                <a:solidFill>
                  <a:srgbClr val="C00000"/>
                </a:solidFill>
                <a:latin typeface="+mj-lt"/>
              </a:rPr>
              <a:t>PROFILO IDEALE</a:t>
            </a:r>
            <a:r>
              <a:rPr lang="it-IT" dirty="0">
                <a:solidFill>
                  <a:srgbClr val="C00000"/>
                </a:solidFill>
                <a:latin typeface="+mj-lt"/>
              </a:rPr>
              <a:t>: </a:t>
            </a:r>
            <a:r>
              <a:rPr lang="it-IT" b="0" i="0" dirty="0">
                <a:solidFill>
                  <a:srgbClr val="000000"/>
                </a:solidFill>
                <a:effectLst/>
                <a:latin typeface="+mj-lt"/>
              </a:rPr>
              <a:t>richiesta minima esperienza in ruoli simili</a:t>
            </a:r>
          </a:p>
          <a:p>
            <a:pPr marL="180975"/>
            <a:r>
              <a:rPr lang="it-IT" b="1" dirty="0">
                <a:solidFill>
                  <a:srgbClr val="C00000"/>
                </a:solidFill>
                <a:latin typeface="+mj-lt"/>
              </a:rPr>
              <a:t>ORARIO DI LAVORO E CCNL</a:t>
            </a:r>
            <a:r>
              <a:rPr lang="it-IT" dirty="0">
                <a:solidFill>
                  <a:srgbClr val="C00000"/>
                </a:solidFill>
                <a:latin typeface="+mj-lt"/>
              </a:rPr>
              <a:t>: </a:t>
            </a:r>
            <a:r>
              <a:rPr lang="it-IT" b="1" i="0" dirty="0">
                <a:solidFill>
                  <a:srgbClr val="212529"/>
                </a:solidFill>
                <a:effectLst/>
                <a:latin typeface="+mj-lt"/>
              </a:rPr>
              <a:t>part time di 20/25 h settimanali su turni 7 gg su 7 </a:t>
            </a:r>
            <a:r>
              <a:rPr lang="it-IT" b="1" i="0" dirty="0">
                <a:solidFill>
                  <a:srgbClr val="242424"/>
                </a:solidFill>
                <a:effectLst/>
                <a:latin typeface="+mj-lt"/>
              </a:rPr>
              <a:t>con orari indicativi dalle 8:00 alle 13:00/14:00 o dalle 13:00/14:00 alle 18:00/19:00; </a:t>
            </a:r>
            <a:r>
              <a:rPr lang="it-IT" b="1" i="0" dirty="0">
                <a:solidFill>
                  <a:srgbClr val="212529"/>
                </a:solidFill>
                <a:effectLst/>
                <a:latin typeface="+mj-lt"/>
              </a:rPr>
              <a:t> CCNL AIOP</a:t>
            </a:r>
            <a:endParaRPr lang="it-IT" dirty="0">
              <a:solidFill>
                <a:srgbClr val="202020"/>
              </a:solidFill>
              <a:latin typeface="+mj-lt"/>
              <a:cs typeface="Calibri"/>
            </a:endParaRPr>
          </a:p>
          <a:p>
            <a:pPr algn="l"/>
            <a:r>
              <a:rPr lang="it-IT" b="1" dirty="0">
                <a:solidFill>
                  <a:srgbClr val="C00000"/>
                </a:solidFill>
                <a:latin typeface="+mj-lt"/>
              </a:rPr>
              <a:t>     RETRIBUZIONE:</a:t>
            </a:r>
            <a:r>
              <a:rPr lang="it-IT" b="1" dirty="0">
                <a:latin typeface="+mj-lt"/>
              </a:rPr>
              <a:t> </a:t>
            </a:r>
            <a:r>
              <a:rPr lang="it-IT" dirty="0">
                <a:solidFill>
                  <a:srgbClr val="212529"/>
                </a:solidFill>
                <a:latin typeface="+mj-lt"/>
              </a:rPr>
              <a:t>€ </a:t>
            </a:r>
            <a:r>
              <a:rPr lang="it-IT" b="0" i="0" dirty="0">
                <a:solidFill>
                  <a:srgbClr val="212529"/>
                </a:solidFill>
                <a:effectLst/>
                <a:latin typeface="+mj-lt"/>
              </a:rPr>
              <a:t>1.419,80 mensili lorde</a:t>
            </a:r>
            <a:endParaRPr lang="it-IT" b="0" i="0" dirty="0">
              <a:solidFill>
                <a:srgbClr val="202020"/>
              </a:solidFill>
              <a:effectLst/>
              <a:latin typeface="+mj-lt"/>
            </a:endParaRPr>
          </a:p>
          <a:p>
            <a:br>
              <a:rPr lang="it-IT" sz="1600" dirty="0"/>
            </a:br>
            <a:endParaRPr lang="it-IT" sz="12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02936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Rectángulo: esquinas redondeadas 3">
            <a:extLst>
              <a:ext uri="{FF2B5EF4-FFF2-40B4-BE49-F238E27FC236}">
                <a16:creationId xmlns:a16="http://schemas.microsoft.com/office/drawing/2014/main" id="{1270733F-66AA-44E6-948D-A51B9B348B22}"/>
              </a:ext>
            </a:extLst>
          </p:cNvPr>
          <p:cNvSpPr/>
          <p:nvPr/>
        </p:nvSpPr>
        <p:spPr>
          <a:xfrm>
            <a:off x="1506683" y="1350990"/>
            <a:ext cx="6890581" cy="694751"/>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strella: 10 puntas 11">
            <a:extLst>
              <a:ext uri="{FF2B5EF4-FFF2-40B4-BE49-F238E27FC236}">
                <a16:creationId xmlns:a16="http://schemas.microsoft.com/office/drawing/2014/main" id="{17D2570D-4EE7-FDE4-838B-5F3054D38EA5}"/>
              </a:ext>
            </a:extLst>
          </p:cNvPr>
          <p:cNvSpPr/>
          <p:nvPr/>
        </p:nvSpPr>
        <p:spPr>
          <a:xfrm>
            <a:off x="6802964" y="-443359"/>
            <a:ext cx="2148444"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strella: 10 puntas 11">
            <a:extLst>
              <a:ext uri="{FF2B5EF4-FFF2-40B4-BE49-F238E27FC236}">
                <a16:creationId xmlns:a16="http://schemas.microsoft.com/office/drawing/2014/main" id="{1E7ACD78-4745-3093-22CB-9AA3A74023E5}"/>
              </a:ext>
            </a:extLst>
          </p:cNvPr>
          <p:cNvSpPr/>
          <p:nvPr/>
        </p:nvSpPr>
        <p:spPr>
          <a:xfrm>
            <a:off x="7720067" y="907653"/>
            <a:ext cx="2411930"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8FB0DD42-166B-A725-BDD7-37C04FF95132}"/>
              </a:ext>
            </a:extLst>
          </p:cNvPr>
          <p:cNvSpPr/>
          <p:nvPr/>
        </p:nvSpPr>
        <p:spPr>
          <a:xfrm>
            <a:off x="-935872" y="1783538"/>
            <a:ext cx="2686289"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87476D3-3709-E216-3247-B21466023F13}"/>
              </a:ext>
            </a:extLst>
          </p:cNvPr>
          <p:cNvSpPr/>
          <p:nvPr/>
        </p:nvSpPr>
        <p:spPr>
          <a:xfrm flipH="1">
            <a:off x="1362009" y="2285428"/>
            <a:ext cx="225773"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7B05571-3F2F-B66D-6F89-E576482E0C43}"/>
              </a:ext>
            </a:extLst>
          </p:cNvPr>
          <p:cNvGrpSpPr/>
          <p:nvPr/>
        </p:nvGrpSpPr>
        <p:grpSpPr>
          <a:xfrm>
            <a:off x="600785" y="654770"/>
            <a:ext cx="1126964"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0BAAC95-C7EF-0071-8CDB-BD31C338643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C0A9F682-32EA-0834-1BF8-0E3A5F6AAAD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74F1A7B-FB59-D30D-CAF3-990AE889B663}"/>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B55C5C3F-84A3-9F20-0B27-5EDB36960276}"/>
              </a:ext>
            </a:extLst>
          </p:cNvPr>
          <p:cNvSpPr/>
          <p:nvPr/>
        </p:nvSpPr>
        <p:spPr>
          <a:xfrm>
            <a:off x="1331307" y="2809147"/>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5D74"/>
              </a:solidFill>
              <a:latin typeface="Arial"/>
              <a:ea typeface="Arial"/>
              <a:cs typeface="Arial"/>
              <a:sym typeface="Arial"/>
            </a:endParaRPr>
          </a:p>
        </p:txBody>
      </p:sp>
      <p:grpSp>
        <p:nvGrpSpPr>
          <p:cNvPr id="46" name="Google Shape;5450;p71">
            <a:extLst>
              <a:ext uri="{FF2B5EF4-FFF2-40B4-BE49-F238E27FC236}">
                <a16:creationId xmlns:a16="http://schemas.microsoft.com/office/drawing/2014/main" id="{D08E102E-AEB1-2D8D-4C61-30A27A9491D0}"/>
              </a:ext>
            </a:extLst>
          </p:cNvPr>
          <p:cNvGrpSpPr/>
          <p:nvPr/>
        </p:nvGrpSpPr>
        <p:grpSpPr>
          <a:xfrm>
            <a:off x="1316840" y="3245947"/>
            <a:ext cx="368186" cy="364224"/>
            <a:chOff x="-64406125" y="3362225"/>
            <a:chExt cx="318225" cy="314800"/>
          </a:xfrm>
          <a:solidFill>
            <a:srgbClr val="D91A2A"/>
          </a:solidFill>
        </p:grpSpPr>
        <p:sp>
          <p:nvSpPr>
            <p:cNvPr id="47" name="Google Shape;5451;p71">
              <a:extLst>
                <a:ext uri="{FF2B5EF4-FFF2-40B4-BE49-F238E27FC236}">
                  <a16:creationId xmlns:a16="http://schemas.microsoft.com/office/drawing/2014/main" id="{E949019F-C147-4348-64A7-973E1E2131DE}"/>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5452;p71">
              <a:extLst>
                <a:ext uri="{FF2B5EF4-FFF2-40B4-BE49-F238E27FC236}">
                  <a16:creationId xmlns:a16="http://schemas.microsoft.com/office/drawing/2014/main" id="{0B86432F-B552-B456-A368-15B4634B233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245;p6">
            <a:extLst>
              <a:ext uri="{FF2B5EF4-FFF2-40B4-BE49-F238E27FC236}">
                <a16:creationId xmlns:a16="http://schemas.microsoft.com/office/drawing/2014/main" id="{1BF0E7BC-D716-4B5D-83DA-17A0FB971196}"/>
              </a:ext>
            </a:extLst>
          </p:cNvPr>
          <p:cNvSpPr/>
          <p:nvPr/>
        </p:nvSpPr>
        <p:spPr>
          <a:xfrm rot="5400000">
            <a:off x="3669090" y="1169477"/>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Anello 10">
            <a:extLst>
              <a:ext uri="{FF2B5EF4-FFF2-40B4-BE49-F238E27FC236}">
                <a16:creationId xmlns:a16="http://schemas.microsoft.com/office/drawing/2014/main" id="{B065206F-F6B0-4960-96A4-82CE4836C540}"/>
              </a:ext>
            </a:extLst>
          </p:cNvPr>
          <p:cNvSpPr/>
          <p:nvPr/>
        </p:nvSpPr>
        <p:spPr>
          <a:xfrm>
            <a:off x="7425071" y="4550303"/>
            <a:ext cx="594543" cy="594799"/>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Casella di testo 2">
            <a:extLst>
              <a:ext uri="{FF2B5EF4-FFF2-40B4-BE49-F238E27FC236}">
                <a16:creationId xmlns:a16="http://schemas.microsoft.com/office/drawing/2014/main" id="{9BFAA39F-E795-4F46-8556-F0918220A217}"/>
              </a:ext>
            </a:extLst>
          </p:cNvPr>
          <p:cNvSpPr txBox="1"/>
          <p:nvPr/>
        </p:nvSpPr>
        <p:spPr>
          <a:xfrm>
            <a:off x="1509062" y="118862"/>
            <a:ext cx="7523525" cy="47263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8900"/>
            <a:r>
              <a:rPr lang="it-IT" sz="4000" b="1" dirty="0">
                <a:solidFill>
                  <a:srgbClr val="C00000"/>
                </a:solidFill>
                <a:latin typeface="+mn-lt"/>
              </a:rPr>
              <a:t>4 ADDETTI/E ALLE PULIZIE</a:t>
            </a:r>
            <a:endParaRPr lang="it-IT" dirty="0"/>
          </a:p>
          <a:p>
            <a:pPr marL="898525"/>
            <a:r>
              <a:rPr lang="it-IT" sz="2000" b="1" dirty="0">
                <a:solidFill>
                  <a:srgbClr val="C00000"/>
                </a:solidFill>
                <a:latin typeface="+mn-lt"/>
              </a:rPr>
              <a:t>(ID-76406)</a:t>
            </a:r>
            <a:endParaRPr lang="it-IT" dirty="0"/>
          </a:p>
          <a:p>
            <a:r>
              <a:rPr lang="it-IT" sz="2000" b="1" dirty="0">
                <a:solidFill>
                  <a:srgbClr val="C00000"/>
                </a:solidFill>
                <a:latin typeface="+mn-lt"/>
              </a:rPr>
              <a:t>  </a:t>
            </a:r>
          </a:p>
          <a:p>
            <a:r>
              <a:rPr lang="it-IT" sz="2000" dirty="0">
                <a:latin typeface="+mn-lt"/>
              </a:rPr>
              <a:t>TIPOLOGIA DI CONTRATTO: </a:t>
            </a:r>
            <a:r>
              <a:rPr lang="it-IT" sz="2000" b="1" dirty="0">
                <a:latin typeface="+mn-lt"/>
              </a:rPr>
              <a:t>DETERMINATO FINALIZZATO A INDETERMINATO</a:t>
            </a:r>
          </a:p>
          <a:p>
            <a:endParaRPr lang="it-IT" sz="2000" dirty="0">
              <a:latin typeface="+mn-lt"/>
            </a:endParaRPr>
          </a:p>
          <a:p>
            <a:r>
              <a:rPr lang="it-IT" sz="2000" dirty="0">
                <a:latin typeface="+mn-lt"/>
              </a:rPr>
              <a:t>   SEDE DI LAVORO: </a:t>
            </a:r>
            <a:r>
              <a:rPr lang="it-IT" sz="2000" b="1" dirty="0">
                <a:latin typeface="+mn-lt"/>
              </a:rPr>
              <a:t>SAN GIULIANO MILANESE</a:t>
            </a:r>
            <a:endParaRPr lang="it-IT" sz="2000" b="1" dirty="0">
              <a:latin typeface="Calibri"/>
            </a:endParaRPr>
          </a:p>
          <a:p>
            <a:pPr marL="180975"/>
            <a:endParaRPr lang="it-IT" sz="1200" dirty="0">
              <a:latin typeface="+mn-lt"/>
            </a:endParaRPr>
          </a:p>
          <a:p>
            <a:pPr marL="180975"/>
            <a:r>
              <a:rPr lang="it-IT" sz="1200" b="0" i="0" dirty="0">
                <a:solidFill>
                  <a:srgbClr val="202020"/>
                </a:solidFill>
                <a:effectLst/>
                <a:latin typeface="+mn-lt"/>
              </a:rPr>
              <a:t>La risorsa si occuperà di mantenere l'igiene e la pulizia negli ambienti della RSA, della pulizia e sanificazione delle stanze e delle aree comuni e del materiale usato, del rifornimento dei materiali igienici.</a:t>
            </a:r>
            <a:endParaRPr lang="it-IT" sz="1200" b="1" dirty="0">
              <a:solidFill>
                <a:srgbClr val="C00000"/>
              </a:solidFill>
              <a:latin typeface="+mn-lt"/>
            </a:endParaRPr>
          </a:p>
          <a:p>
            <a:pPr marL="180975"/>
            <a:endParaRPr lang="it-IT" sz="1200" b="1" dirty="0">
              <a:solidFill>
                <a:srgbClr val="C00000"/>
              </a:solidFill>
              <a:latin typeface="+mn-lt"/>
            </a:endParaRPr>
          </a:p>
          <a:p>
            <a:pPr marL="180975"/>
            <a:r>
              <a:rPr lang="it-IT" sz="1200" b="1" dirty="0">
                <a:solidFill>
                  <a:srgbClr val="C00000"/>
                </a:solidFill>
                <a:latin typeface="+mn-lt"/>
              </a:rPr>
              <a:t>PROFILO IDEALE</a:t>
            </a:r>
            <a:r>
              <a:rPr lang="it-IT" sz="1200" dirty="0">
                <a:solidFill>
                  <a:srgbClr val="C00000"/>
                </a:solidFill>
                <a:latin typeface="+mn-lt"/>
              </a:rPr>
              <a:t>: </a:t>
            </a:r>
            <a:r>
              <a:rPr lang="it-IT" sz="1200" b="0" i="0" dirty="0">
                <a:solidFill>
                  <a:srgbClr val="000000"/>
                </a:solidFill>
                <a:effectLst/>
                <a:latin typeface="+mn-lt"/>
              </a:rPr>
              <a:t>richiesta minima esperienza in ruoli simili</a:t>
            </a:r>
          </a:p>
          <a:p>
            <a:pPr marL="180975"/>
            <a:endParaRPr lang="it-IT" sz="1200" dirty="0">
              <a:solidFill>
                <a:schemeClr val="tx1"/>
              </a:solidFill>
              <a:latin typeface="+mn-lt"/>
              <a:cs typeface="Calibri"/>
            </a:endParaRPr>
          </a:p>
          <a:p>
            <a:pPr marL="180975"/>
            <a:r>
              <a:rPr lang="it-IT" sz="1200" b="1" dirty="0">
                <a:solidFill>
                  <a:srgbClr val="C00000"/>
                </a:solidFill>
                <a:latin typeface="+mn-lt"/>
              </a:rPr>
              <a:t>ORARIO DI LAVORO E CCNL</a:t>
            </a:r>
            <a:r>
              <a:rPr lang="it-IT" sz="1200" dirty="0">
                <a:solidFill>
                  <a:srgbClr val="C00000"/>
                </a:solidFill>
                <a:latin typeface="+mn-lt"/>
              </a:rPr>
              <a:t>: </a:t>
            </a:r>
            <a:r>
              <a:rPr lang="it-IT" sz="1200" b="1" i="0" dirty="0">
                <a:solidFill>
                  <a:srgbClr val="212529"/>
                </a:solidFill>
                <a:effectLst/>
                <a:latin typeface="+mn-lt"/>
              </a:rPr>
              <a:t>Full time di 38 h o part time di 20 h settimanali su turni 7 gg su 7 </a:t>
            </a:r>
            <a:r>
              <a:rPr lang="it-IT" sz="1200" b="1" i="0" dirty="0" err="1">
                <a:solidFill>
                  <a:srgbClr val="212529"/>
                </a:solidFill>
                <a:effectLst/>
                <a:latin typeface="+mn-lt"/>
              </a:rPr>
              <a:t>mat</a:t>
            </a:r>
            <a:r>
              <a:rPr lang="it-IT" sz="1200" b="1" i="0" dirty="0">
                <a:solidFill>
                  <a:srgbClr val="212529"/>
                </a:solidFill>
                <a:effectLst/>
                <a:latin typeface="+mn-lt"/>
              </a:rPr>
              <a:t>.-  </a:t>
            </a:r>
            <a:r>
              <a:rPr lang="it-IT" sz="1200" b="1" i="0" dirty="0" err="1">
                <a:solidFill>
                  <a:srgbClr val="212529"/>
                </a:solidFill>
                <a:effectLst/>
                <a:latin typeface="+mn-lt"/>
              </a:rPr>
              <a:t>pom</a:t>
            </a:r>
            <a:r>
              <a:rPr lang="it-IT" sz="1200" b="1" i="0" dirty="0">
                <a:solidFill>
                  <a:srgbClr val="212529"/>
                </a:solidFill>
                <a:effectLst/>
                <a:latin typeface="+mn-lt"/>
              </a:rPr>
              <a:t>. CCNL AIOP</a:t>
            </a:r>
            <a:endParaRPr lang="it-IT" sz="1200" dirty="0">
              <a:solidFill>
                <a:srgbClr val="202020"/>
              </a:solidFill>
              <a:latin typeface="+mn-lt"/>
              <a:cs typeface="Calibri"/>
            </a:endParaRPr>
          </a:p>
          <a:p>
            <a:pPr algn="l"/>
            <a:r>
              <a:rPr lang="it-IT" sz="1200" b="1" dirty="0">
                <a:solidFill>
                  <a:srgbClr val="C00000"/>
                </a:solidFill>
                <a:latin typeface="+mn-lt"/>
              </a:rPr>
              <a:t>     RETRIBUZIONE:</a:t>
            </a:r>
            <a:r>
              <a:rPr lang="it-IT" sz="1200" b="1" dirty="0">
                <a:latin typeface="+mn-lt"/>
              </a:rPr>
              <a:t> </a:t>
            </a:r>
            <a:r>
              <a:rPr lang="it-IT" sz="1200" dirty="0">
                <a:solidFill>
                  <a:srgbClr val="212529"/>
                </a:solidFill>
                <a:latin typeface="+mn-lt"/>
              </a:rPr>
              <a:t>€ </a:t>
            </a:r>
            <a:r>
              <a:rPr lang="it-IT" sz="1200" b="0" i="0" dirty="0">
                <a:solidFill>
                  <a:srgbClr val="212529"/>
                </a:solidFill>
                <a:effectLst/>
                <a:latin typeface="+mn-lt"/>
              </a:rPr>
              <a:t>1.223,57 mensili lorde</a:t>
            </a:r>
            <a:endParaRPr lang="it-IT" sz="1200" b="0" i="0" dirty="0">
              <a:solidFill>
                <a:srgbClr val="202020"/>
              </a:solidFill>
              <a:effectLst/>
              <a:latin typeface="+mn-lt"/>
            </a:endParaRPr>
          </a:p>
          <a:p>
            <a:br>
              <a:rPr lang="it-IT" sz="1600" dirty="0"/>
            </a:br>
            <a:endParaRPr lang="it-IT" sz="12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59392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Rectángulo: esquinas redondeadas 3">
            <a:extLst>
              <a:ext uri="{FF2B5EF4-FFF2-40B4-BE49-F238E27FC236}">
                <a16:creationId xmlns:a16="http://schemas.microsoft.com/office/drawing/2014/main" id="{1270733F-66AA-44E6-948D-A51B9B348B22}"/>
              </a:ext>
            </a:extLst>
          </p:cNvPr>
          <p:cNvSpPr/>
          <p:nvPr/>
        </p:nvSpPr>
        <p:spPr>
          <a:xfrm>
            <a:off x="1506683" y="1350990"/>
            <a:ext cx="6890581" cy="694751"/>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strella: 10 puntas 11">
            <a:extLst>
              <a:ext uri="{FF2B5EF4-FFF2-40B4-BE49-F238E27FC236}">
                <a16:creationId xmlns:a16="http://schemas.microsoft.com/office/drawing/2014/main" id="{17D2570D-4EE7-FDE4-838B-5F3054D38EA5}"/>
              </a:ext>
            </a:extLst>
          </p:cNvPr>
          <p:cNvSpPr/>
          <p:nvPr/>
        </p:nvSpPr>
        <p:spPr>
          <a:xfrm>
            <a:off x="6802964" y="-443359"/>
            <a:ext cx="2148444"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strella: 10 puntas 11">
            <a:extLst>
              <a:ext uri="{FF2B5EF4-FFF2-40B4-BE49-F238E27FC236}">
                <a16:creationId xmlns:a16="http://schemas.microsoft.com/office/drawing/2014/main" id="{1E7ACD78-4745-3093-22CB-9AA3A74023E5}"/>
              </a:ext>
            </a:extLst>
          </p:cNvPr>
          <p:cNvSpPr/>
          <p:nvPr/>
        </p:nvSpPr>
        <p:spPr>
          <a:xfrm>
            <a:off x="7720067" y="907653"/>
            <a:ext cx="2411930"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8FB0DD42-166B-A725-BDD7-37C04FF95132}"/>
              </a:ext>
            </a:extLst>
          </p:cNvPr>
          <p:cNvSpPr/>
          <p:nvPr/>
        </p:nvSpPr>
        <p:spPr>
          <a:xfrm>
            <a:off x="-935872" y="1783538"/>
            <a:ext cx="2686289"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87476D3-3709-E216-3247-B21466023F13}"/>
              </a:ext>
            </a:extLst>
          </p:cNvPr>
          <p:cNvSpPr/>
          <p:nvPr/>
        </p:nvSpPr>
        <p:spPr>
          <a:xfrm flipH="1">
            <a:off x="1362009" y="2285428"/>
            <a:ext cx="225773"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7B05571-3F2F-B66D-6F89-E576482E0C43}"/>
              </a:ext>
            </a:extLst>
          </p:cNvPr>
          <p:cNvGrpSpPr/>
          <p:nvPr/>
        </p:nvGrpSpPr>
        <p:grpSpPr>
          <a:xfrm>
            <a:off x="600785" y="654770"/>
            <a:ext cx="1126964"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0BAAC95-C7EF-0071-8CDB-BD31C338643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C0A9F682-32EA-0834-1BF8-0E3A5F6AAAD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74F1A7B-FB59-D30D-CAF3-990AE889B663}"/>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B55C5C3F-84A3-9F20-0B27-5EDB36960276}"/>
              </a:ext>
            </a:extLst>
          </p:cNvPr>
          <p:cNvSpPr/>
          <p:nvPr/>
        </p:nvSpPr>
        <p:spPr>
          <a:xfrm>
            <a:off x="1331307" y="2809147"/>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5D74"/>
              </a:solidFill>
              <a:latin typeface="Arial"/>
              <a:ea typeface="Arial"/>
              <a:cs typeface="Arial"/>
              <a:sym typeface="Arial"/>
            </a:endParaRPr>
          </a:p>
        </p:txBody>
      </p:sp>
      <p:grpSp>
        <p:nvGrpSpPr>
          <p:cNvPr id="46" name="Google Shape;5450;p71">
            <a:extLst>
              <a:ext uri="{FF2B5EF4-FFF2-40B4-BE49-F238E27FC236}">
                <a16:creationId xmlns:a16="http://schemas.microsoft.com/office/drawing/2014/main" id="{D08E102E-AEB1-2D8D-4C61-30A27A9491D0}"/>
              </a:ext>
            </a:extLst>
          </p:cNvPr>
          <p:cNvGrpSpPr/>
          <p:nvPr/>
        </p:nvGrpSpPr>
        <p:grpSpPr>
          <a:xfrm>
            <a:off x="1316840" y="3245947"/>
            <a:ext cx="368186" cy="364224"/>
            <a:chOff x="-64406125" y="3362225"/>
            <a:chExt cx="318225" cy="314800"/>
          </a:xfrm>
          <a:solidFill>
            <a:srgbClr val="D91A2A"/>
          </a:solidFill>
        </p:grpSpPr>
        <p:sp>
          <p:nvSpPr>
            <p:cNvPr id="47" name="Google Shape;5451;p71">
              <a:extLst>
                <a:ext uri="{FF2B5EF4-FFF2-40B4-BE49-F238E27FC236}">
                  <a16:creationId xmlns:a16="http://schemas.microsoft.com/office/drawing/2014/main" id="{E949019F-C147-4348-64A7-973E1E2131DE}"/>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5452;p71">
              <a:extLst>
                <a:ext uri="{FF2B5EF4-FFF2-40B4-BE49-F238E27FC236}">
                  <a16:creationId xmlns:a16="http://schemas.microsoft.com/office/drawing/2014/main" id="{0B86432F-B552-B456-A368-15B4634B233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245;p6">
            <a:extLst>
              <a:ext uri="{FF2B5EF4-FFF2-40B4-BE49-F238E27FC236}">
                <a16:creationId xmlns:a16="http://schemas.microsoft.com/office/drawing/2014/main" id="{1BF0E7BC-D716-4B5D-83DA-17A0FB971196}"/>
              </a:ext>
            </a:extLst>
          </p:cNvPr>
          <p:cNvSpPr/>
          <p:nvPr/>
        </p:nvSpPr>
        <p:spPr>
          <a:xfrm rot="5400000">
            <a:off x="3669090" y="1169477"/>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Anello 10">
            <a:extLst>
              <a:ext uri="{FF2B5EF4-FFF2-40B4-BE49-F238E27FC236}">
                <a16:creationId xmlns:a16="http://schemas.microsoft.com/office/drawing/2014/main" id="{B065206F-F6B0-4960-96A4-82CE4836C540}"/>
              </a:ext>
            </a:extLst>
          </p:cNvPr>
          <p:cNvSpPr/>
          <p:nvPr/>
        </p:nvSpPr>
        <p:spPr>
          <a:xfrm>
            <a:off x="7425071" y="4550303"/>
            <a:ext cx="594543" cy="594799"/>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Casella di testo 2">
            <a:extLst>
              <a:ext uri="{FF2B5EF4-FFF2-40B4-BE49-F238E27FC236}">
                <a16:creationId xmlns:a16="http://schemas.microsoft.com/office/drawing/2014/main" id="{9BFAA39F-E795-4F46-8556-F0918220A217}"/>
              </a:ext>
            </a:extLst>
          </p:cNvPr>
          <p:cNvSpPr txBox="1"/>
          <p:nvPr/>
        </p:nvSpPr>
        <p:spPr>
          <a:xfrm>
            <a:off x="1509062" y="118862"/>
            <a:ext cx="7523525" cy="47263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8900"/>
            <a:r>
              <a:rPr lang="it-IT" sz="4000" b="1" dirty="0">
                <a:solidFill>
                  <a:srgbClr val="C00000"/>
                </a:solidFill>
                <a:latin typeface="+mn-lt"/>
              </a:rPr>
              <a:t>2 CUOCO/A – AIUTO CUOCO/A</a:t>
            </a:r>
            <a:endParaRPr lang="it-IT" dirty="0"/>
          </a:p>
          <a:p>
            <a:pPr marL="898525"/>
            <a:r>
              <a:rPr lang="it-IT" sz="2000" b="1" dirty="0">
                <a:solidFill>
                  <a:srgbClr val="C00000"/>
                </a:solidFill>
                <a:latin typeface="+mn-lt"/>
              </a:rPr>
              <a:t>(ID-76405)</a:t>
            </a:r>
            <a:endParaRPr lang="it-IT" dirty="0"/>
          </a:p>
          <a:p>
            <a:r>
              <a:rPr lang="it-IT" sz="2000" b="1" dirty="0">
                <a:solidFill>
                  <a:srgbClr val="C00000"/>
                </a:solidFill>
                <a:latin typeface="+mn-lt"/>
              </a:rPr>
              <a:t>  </a:t>
            </a:r>
          </a:p>
          <a:p>
            <a:r>
              <a:rPr lang="it-IT" sz="2000" dirty="0">
                <a:latin typeface="+mn-lt"/>
              </a:rPr>
              <a:t>TIPOLOGIA DI CONTRATTO: </a:t>
            </a:r>
            <a:r>
              <a:rPr lang="it-IT" sz="2000" b="1" dirty="0">
                <a:latin typeface="+mn-lt"/>
              </a:rPr>
              <a:t>DETERMINATO FINALIZZATO A INDETERMINATO</a:t>
            </a:r>
          </a:p>
          <a:p>
            <a:endParaRPr lang="it-IT" sz="2000" dirty="0">
              <a:latin typeface="+mn-lt"/>
            </a:endParaRPr>
          </a:p>
          <a:p>
            <a:r>
              <a:rPr lang="it-IT" sz="2000" dirty="0">
                <a:latin typeface="+mn-lt"/>
              </a:rPr>
              <a:t>   </a:t>
            </a:r>
            <a:r>
              <a:rPr lang="it-IT" dirty="0">
                <a:latin typeface="+mj-lt"/>
              </a:rPr>
              <a:t>SEDE DI LAVORO: </a:t>
            </a:r>
            <a:r>
              <a:rPr lang="it-IT" b="1" dirty="0">
                <a:latin typeface="+mj-lt"/>
              </a:rPr>
              <a:t>SAN GIULIANO MILANESE</a:t>
            </a:r>
          </a:p>
          <a:p>
            <a:pPr marL="180975"/>
            <a:endParaRPr lang="it-IT" dirty="0">
              <a:latin typeface="+mj-lt"/>
            </a:endParaRPr>
          </a:p>
          <a:p>
            <a:pPr marL="180975"/>
            <a:r>
              <a:rPr lang="it-IT" b="0" i="0" dirty="0">
                <a:solidFill>
                  <a:srgbClr val="202020"/>
                </a:solidFill>
                <a:effectLst/>
                <a:latin typeface="+mj-lt"/>
              </a:rPr>
              <a:t>La risorsa si occuperà della preparazione pasti seguendo le diete specificate, manutenzione della cucina, gestione delle scorte alimentari, rispetto delle norme di igiene e sicurezza alimentare, gestione degli ordini. </a:t>
            </a:r>
            <a:endParaRPr lang="it-IT" b="1" dirty="0">
              <a:solidFill>
                <a:srgbClr val="C00000"/>
              </a:solidFill>
              <a:latin typeface="+mj-lt"/>
            </a:endParaRPr>
          </a:p>
          <a:p>
            <a:pPr marL="180975"/>
            <a:r>
              <a:rPr lang="it-IT" b="1" dirty="0">
                <a:solidFill>
                  <a:srgbClr val="C00000"/>
                </a:solidFill>
                <a:latin typeface="+mj-lt"/>
              </a:rPr>
              <a:t>PROFILO IDEALE</a:t>
            </a:r>
            <a:r>
              <a:rPr lang="it-IT" dirty="0">
                <a:solidFill>
                  <a:srgbClr val="C00000"/>
                </a:solidFill>
                <a:latin typeface="+mj-lt"/>
              </a:rPr>
              <a:t>: </a:t>
            </a:r>
            <a:r>
              <a:rPr lang="it-IT" b="0" i="0" dirty="0">
                <a:solidFill>
                  <a:srgbClr val="000000"/>
                </a:solidFill>
                <a:effectLst/>
                <a:latin typeface="+mj-lt"/>
              </a:rPr>
              <a:t>richiesta esperienza in ruoli simili </a:t>
            </a:r>
            <a:r>
              <a:rPr lang="it-IT" b="0" i="0" dirty="0">
                <a:solidFill>
                  <a:srgbClr val="242424"/>
                </a:solidFill>
                <a:effectLst/>
                <a:latin typeface="+mj-lt"/>
              </a:rPr>
              <a:t> e Qualifica o un titolo specifico  preferibile</a:t>
            </a:r>
            <a:endParaRPr lang="it-IT" b="0" i="0" dirty="0">
              <a:solidFill>
                <a:srgbClr val="000000"/>
              </a:solidFill>
              <a:effectLst/>
              <a:latin typeface="+mj-lt"/>
            </a:endParaRPr>
          </a:p>
          <a:p>
            <a:pPr marL="180975"/>
            <a:r>
              <a:rPr lang="it-IT" b="1" dirty="0">
                <a:solidFill>
                  <a:srgbClr val="C00000"/>
                </a:solidFill>
                <a:latin typeface="+mj-lt"/>
              </a:rPr>
              <a:t>ORARIO DI LAVORO E CCNL</a:t>
            </a:r>
            <a:r>
              <a:rPr lang="it-IT" dirty="0">
                <a:solidFill>
                  <a:srgbClr val="C00000"/>
                </a:solidFill>
                <a:latin typeface="+mj-lt"/>
              </a:rPr>
              <a:t>: </a:t>
            </a:r>
            <a:r>
              <a:rPr lang="it-IT" b="1" i="0" dirty="0">
                <a:solidFill>
                  <a:srgbClr val="212529"/>
                </a:solidFill>
                <a:effectLst/>
                <a:latin typeface="+mj-lt"/>
              </a:rPr>
              <a:t>Full time di 38 h o part time di 20 h settimanali su turni 7 gg su 7; dalle </a:t>
            </a:r>
            <a:r>
              <a:rPr lang="it-IT" b="1" i="0" dirty="0">
                <a:solidFill>
                  <a:srgbClr val="242424"/>
                </a:solidFill>
                <a:effectLst/>
                <a:latin typeface="+mj-lt"/>
              </a:rPr>
              <a:t>7:00 alle 15:00 o dalle 9:00 alle 17:00; </a:t>
            </a:r>
            <a:r>
              <a:rPr lang="it-IT" b="1" i="0" dirty="0">
                <a:solidFill>
                  <a:srgbClr val="212529"/>
                </a:solidFill>
                <a:effectLst/>
                <a:latin typeface="+mj-lt"/>
              </a:rPr>
              <a:t>CCNL AIOP</a:t>
            </a:r>
            <a:endParaRPr lang="it-IT" dirty="0">
              <a:solidFill>
                <a:srgbClr val="202020"/>
              </a:solidFill>
              <a:latin typeface="+mj-lt"/>
              <a:cs typeface="Calibri"/>
            </a:endParaRPr>
          </a:p>
          <a:p>
            <a:pPr algn="l"/>
            <a:r>
              <a:rPr lang="it-IT" b="1" dirty="0">
                <a:solidFill>
                  <a:srgbClr val="C00000"/>
                </a:solidFill>
                <a:latin typeface="+mj-lt"/>
              </a:rPr>
              <a:t>     RETRIBUZIONE:</a:t>
            </a:r>
            <a:r>
              <a:rPr lang="it-IT" b="1" dirty="0">
                <a:latin typeface="+mj-lt"/>
              </a:rPr>
              <a:t> </a:t>
            </a:r>
            <a:r>
              <a:rPr lang="it-IT" dirty="0">
                <a:solidFill>
                  <a:srgbClr val="212529"/>
                </a:solidFill>
                <a:latin typeface="+mj-lt"/>
              </a:rPr>
              <a:t>€ </a:t>
            </a:r>
            <a:r>
              <a:rPr lang="it-IT" b="0" i="0" dirty="0">
                <a:solidFill>
                  <a:srgbClr val="212529"/>
                </a:solidFill>
                <a:effectLst/>
                <a:latin typeface="+mj-lt"/>
              </a:rPr>
              <a:t>1.419,80 mensili lorde</a:t>
            </a:r>
            <a:endParaRPr lang="it-IT" b="0" i="0" dirty="0">
              <a:solidFill>
                <a:srgbClr val="202020"/>
              </a:solidFill>
              <a:effectLst/>
              <a:latin typeface="+mj-lt"/>
            </a:endParaRPr>
          </a:p>
          <a:p>
            <a:br>
              <a:rPr lang="it-IT" sz="1600" dirty="0"/>
            </a:br>
            <a:endParaRPr lang="it-IT" sz="12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65610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2;p4">
            <a:extLst>
              <a:ext uri="{FF2B5EF4-FFF2-40B4-BE49-F238E27FC236}">
                <a16:creationId xmlns:a16="http://schemas.microsoft.com/office/drawing/2014/main" id="{329E4BED-BB0F-5DD4-7EA1-E488E38FA243}"/>
              </a:ext>
            </a:extLst>
          </p:cNvPr>
          <p:cNvSpPr txBox="1">
            <a:spLocks noGrp="1"/>
          </p:cNvSpPr>
          <p:nvPr>
            <p:ph idx="1"/>
          </p:nvPr>
        </p:nvSpPr>
        <p:spPr>
          <a:xfrm>
            <a:off x="530862" y="1484634"/>
            <a:ext cx="7886700" cy="32623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hivo"/>
                <a:ea typeface="Chivo"/>
                <a:cs typeface="Chivo"/>
                <a:sym typeface="Chivo"/>
              </a:defRPr>
            </a:lvl1pPr>
            <a:lvl2pPr marL="914400" marR="0" lvl="1" indent="-228600" algn="l" rtl="0">
              <a:lnSpc>
                <a:spcPct val="90000"/>
              </a:lnSpc>
              <a:spcBef>
                <a:spcPts val="375"/>
              </a:spcBef>
              <a:spcAft>
                <a:spcPts val="0"/>
              </a:spcAft>
              <a:buClr>
                <a:srgbClr val="FFC988"/>
              </a:buClr>
              <a:buSzPts val="1500"/>
              <a:buFont typeface="Arial"/>
              <a:buNone/>
              <a:defRPr sz="1500" b="0" i="0" u="none" strike="noStrike" cap="none">
                <a:solidFill>
                  <a:srgbClr val="FFC988"/>
                </a:solidFill>
                <a:latin typeface="Chivo"/>
                <a:ea typeface="Chivo"/>
                <a:cs typeface="Chivo"/>
                <a:sym typeface="Chivo"/>
              </a:defRPr>
            </a:lvl2pPr>
            <a:lvl3pPr marL="1371600" marR="0" lvl="2" indent="-228600" algn="l" rtl="0">
              <a:lnSpc>
                <a:spcPct val="90000"/>
              </a:lnSpc>
              <a:spcBef>
                <a:spcPts val="375"/>
              </a:spcBef>
              <a:spcAft>
                <a:spcPts val="0"/>
              </a:spcAft>
              <a:buClr>
                <a:srgbClr val="FFC988"/>
              </a:buClr>
              <a:buSzPts val="1350"/>
              <a:buFont typeface="Arial"/>
              <a:buNone/>
              <a:defRPr sz="1350" b="0" i="0" u="none" strike="noStrike" cap="none">
                <a:solidFill>
                  <a:srgbClr val="FFC988"/>
                </a:solidFill>
                <a:latin typeface="Chivo"/>
                <a:ea typeface="Chivo"/>
                <a:cs typeface="Chivo"/>
                <a:sym typeface="Chivo"/>
              </a:defRPr>
            </a:lvl3pPr>
            <a:lvl4pPr marL="1828800" marR="0" lvl="3" indent="-228600" algn="l" rtl="0">
              <a:lnSpc>
                <a:spcPct val="90000"/>
              </a:lnSpc>
              <a:spcBef>
                <a:spcPts val="375"/>
              </a:spcBef>
              <a:spcAft>
                <a:spcPts val="0"/>
              </a:spcAft>
              <a:buClr>
                <a:srgbClr val="FFC988"/>
              </a:buClr>
              <a:buSzPts val="1200"/>
              <a:buFont typeface="Arial"/>
              <a:buNone/>
              <a:defRPr sz="1200" b="0" i="0" u="none" strike="noStrike" cap="none">
                <a:solidFill>
                  <a:srgbClr val="FFC988"/>
                </a:solidFill>
                <a:latin typeface="Chivo"/>
                <a:ea typeface="Chivo"/>
                <a:cs typeface="Chivo"/>
                <a:sym typeface="Chivo"/>
              </a:defRPr>
            </a:lvl4pPr>
            <a:lvl5pPr marL="2286000" marR="0" lvl="4" indent="-228600" algn="l" rtl="0">
              <a:lnSpc>
                <a:spcPct val="90000"/>
              </a:lnSpc>
              <a:spcBef>
                <a:spcPts val="375"/>
              </a:spcBef>
              <a:spcAft>
                <a:spcPts val="0"/>
              </a:spcAft>
              <a:buClr>
                <a:srgbClr val="FFC988"/>
              </a:buClr>
              <a:buSzPts val="1200"/>
              <a:buFont typeface="Arial"/>
              <a:buNone/>
              <a:defRPr sz="1200" b="0" i="0" u="none" strike="noStrike" cap="none">
                <a:solidFill>
                  <a:srgbClr val="FFC988"/>
                </a:solidFill>
                <a:latin typeface="Chivo"/>
                <a:ea typeface="Chivo"/>
                <a:cs typeface="Chivo"/>
                <a:sym typeface="Chivo"/>
              </a:defRPr>
            </a:lvl5pPr>
            <a:lvl6pPr marL="2743200" marR="0" lvl="5" indent="-228600" algn="l" rtl="0">
              <a:lnSpc>
                <a:spcPct val="90000"/>
              </a:lnSpc>
              <a:spcBef>
                <a:spcPts val="375"/>
              </a:spcBef>
              <a:spcAft>
                <a:spcPts val="0"/>
              </a:spcAft>
              <a:buClr>
                <a:srgbClr val="FFC988"/>
              </a:buClr>
              <a:buSzPts val="1200"/>
              <a:buFont typeface="Arial"/>
              <a:buNone/>
              <a:defRPr sz="1200" b="0" i="0" u="none" strike="noStrike" cap="none">
                <a:solidFill>
                  <a:srgbClr val="FFC988"/>
                </a:solidFill>
                <a:latin typeface="Montserrat Medium"/>
                <a:ea typeface="Montserrat Medium"/>
                <a:cs typeface="Montserrat Medium"/>
                <a:sym typeface="Montserrat Medium"/>
              </a:defRPr>
            </a:lvl6pPr>
            <a:lvl7pPr marL="3200400" marR="0" lvl="6" indent="-228600" algn="l" rtl="0">
              <a:lnSpc>
                <a:spcPct val="90000"/>
              </a:lnSpc>
              <a:spcBef>
                <a:spcPts val="375"/>
              </a:spcBef>
              <a:spcAft>
                <a:spcPts val="0"/>
              </a:spcAft>
              <a:buClr>
                <a:srgbClr val="FFC988"/>
              </a:buClr>
              <a:buSzPts val="1200"/>
              <a:buFont typeface="Arial"/>
              <a:buNone/>
              <a:defRPr sz="1200" b="0" i="0" u="none" strike="noStrike" cap="none">
                <a:solidFill>
                  <a:srgbClr val="FFC988"/>
                </a:solidFill>
                <a:latin typeface="Montserrat Medium"/>
                <a:ea typeface="Montserrat Medium"/>
                <a:cs typeface="Montserrat Medium"/>
                <a:sym typeface="Montserrat Medium"/>
              </a:defRPr>
            </a:lvl7pPr>
            <a:lvl8pPr marL="3657600" marR="0" lvl="7" indent="-228600" algn="l" rtl="0">
              <a:lnSpc>
                <a:spcPct val="90000"/>
              </a:lnSpc>
              <a:spcBef>
                <a:spcPts val="375"/>
              </a:spcBef>
              <a:spcAft>
                <a:spcPts val="0"/>
              </a:spcAft>
              <a:buClr>
                <a:srgbClr val="FFC988"/>
              </a:buClr>
              <a:buSzPts val="1200"/>
              <a:buFont typeface="Arial"/>
              <a:buNone/>
              <a:defRPr sz="1200" b="0" i="0" u="none" strike="noStrike" cap="none">
                <a:solidFill>
                  <a:srgbClr val="FFC988"/>
                </a:solidFill>
                <a:latin typeface="Montserrat Medium"/>
                <a:ea typeface="Montserrat Medium"/>
                <a:cs typeface="Montserrat Medium"/>
                <a:sym typeface="Montserrat Medium"/>
              </a:defRPr>
            </a:lvl8pPr>
            <a:lvl9pPr marL="4114800" marR="0" lvl="8" indent="-228600" algn="l" rtl="0">
              <a:lnSpc>
                <a:spcPct val="90000"/>
              </a:lnSpc>
              <a:spcBef>
                <a:spcPts val="375"/>
              </a:spcBef>
              <a:spcAft>
                <a:spcPts val="0"/>
              </a:spcAft>
              <a:buClr>
                <a:srgbClr val="FFC988"/>
              </a:buClr>
              <a:buSzPts val="1200"/>
              <a:buFont typeface="Arial"/>
              <a:buNone/>
              <a:defRPr sz="1200" b="0" i="0" u="none" strike="noStrike" cap="none">
                <a:solidFill>
                  <a:srgbClr val="FFC988"/>
                </a:solidFill>
                <a:latin typeface="Montserrat Medium"/>
                <a:ea typeface="Montserrat Medium"/>
                <a:cs typeface="Montserrat Medium"/>
                <a:sym typeface="Montserrat Medium"/>
              </a:defRPr>
            </a:lvl9pPr>
          </a:lstStyle>
          <a:p>
            <a:pPr marL="0" indent="0" algn="l"/>
            <a:r>
              <a:rPr lang="it-IT" sz="4800" b="1" dirty="0">
                <a:solidFill>
                  <a:srgbClr val="C00000"/>
                </a:solidFill>
                <a:latin typeface="Fira Sans Black" panose="020B0503050000020004" pitchFamily="34" charset="0"/>
                <a:cs typeface="Calibri" panose="020F0502020204030204" pitchFamily="34" charset="0"/>
              </a:rPr>
              <a:t>Offerte di Lavoro</a:t>
            </a:r>
          </a:p>
        </p:txBody>
      </p:sp>
      <p:sp>
        <p:nvSpPr>
          <p:cNvPr id="6" name="Google Shape;245;p6">
            <a:extLst>
              <a:ext uri="{FF2B5EF4-FFF2-40B4-BE49-F238E27FC236}">
                <a16:creationId xmlns:a16="http://schemas.microsoft.com/office/drawing/2014/main" id="{5DF9696D-11E3-A3CE-73F5-597F50785EE6}"/>
              </a:ext>
            </a:extLst>
          </p:cNvPr>
          <p:cNvSpPr/>
          <p:nvPr/>
        </p:nvSpPr>
        <p:spPr>
          <a:xfrm rot="5400000">
            <a:off x="3664773" y="923799"/>
            <a:ext cx="158374"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 name="Picture 4">
            <a:extLst>
              <a:ext uri="{FF2B5EF4-FFF2-40B4-BE49-F238E27FC236}">
                <a16:creationId xmlns:a16="http://schemas.microsoft.com/office/drawing/2014/main" id="{0933C1AB-9132-4349-86FA-D307A85DF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49867"/>
            <a:ext cx="9144000" cy="1793633"/>
          </a:xfrm>
          <a:prstGeom prst="rect">
            <a:avLst/>
          </a:prstGeom>
          <a:noFill/>
          <a:extLst>
            <a:ext uri="{909E8E84-426E-40DD-AFC4-6F175D3DCCD1}">
              <a14:hiddenFill xmlns:a14="http://schemas.microsoft.com/office/drawing/2010/main">
                <a:solidFill>
                  <a:srgbClr val="FFFFFF"/>
                </a:solidFill>
              </a14:hiddenFill>
            </a:ext>
          </a:extLst>
        </p:spPr>
      </p:pic>
      <p:sp>
        <p:nvSpPr>
          <p:cNvPr id="8" name="Sottotitolo 2">
            <a:extLst>
              <a:ext uri="{FF2B5EF4-FFF2-40B4-BE49-F238E27FC236}">
                <a16:creationId xmlns:a16="http://schemas.microsoft.com/office/drawing/2014/main" id="{CD5CF9B7-C4EE-415B-A96B-09385B434423}"/>
              </a:ext>
            </a:extLst>
          </p:cNvPr>
          <p:cNvSpPr txBox="1">
            <a:spLocks/>
          </p:cNvSpPr>
          <p:nvPr/>
        </p:nvSpPr>
        <p:spPr>
          <a:xfrm>
            <a:off x="530862" y="2297950"/>
            <a:ext cx="6858000" cy="865129"/>
          </a:xfrm>
          <a:prstGeom prst="rect">
            <a:avLst/>
          </a:prstGeom>
        </p:spPr>
        <p:txBody>
          <a:bodyPr vert="horz" lIns="91440" tIns="45720" rIns="91440" bIns="45720" rtlCol="0" anchor="t">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base">
              <a:buClrTx/>
              <a:buNone/>
            </a:pPr>
            <a:r>
              <a:rPr lang="it-IT" sz="2000" dirty="0">
                <a:latin typeface="Calibri"/>
                <a:ea typeface="Calibri"/>
                <a:cs typeface="Calibri"/>
              </a:rPr>
              <a:t>Centro Impiego di San Donato Milanese aggiornate al 18/09/2024</a:t>
            </a:r>
            <a:endParaRPr lang="it-IT" sz="2000" dirty="0">
              <a:latin typeface="Calibri" panose="020F0502020204030204" pitchFamily="34" charset="0"/>
            </a:endParaRPr>
          </a:p>
          <a:p>
            <a:pPr marL="0" indent="0" fontAlgn="base">
              <a:buClrTx/>
              <a:buNone/>
            </a:pPr>
            <a:r>
              <a:rPr lang="it-IT" sz="2000" dirty="0">
                <a:solidFill>
                  <a:srgbClr val="000000"/>
                </a:solidFill>
                <a:latin typeface="Calibri"/>
                <a:cs typeface="Calibri"/>
              </a:rPr>
              <a:t>Tutte le offerte su </a:t>
            </a:r>
            <a:r>
              <a:rPr lang="it-IT" sz="2000" i="1" u="sng" dirty="0">
                <a:latin typeface="Calibri"/>
                <a:cs typeface="Calibri"/>
                <a:hlinkClick r:id="rId3">
                  <a:extLst>
                    <a:ext uri="{A12FA001-AC4F-418D-AE19-62706E023703}">
                      <ahyp:hlinkClr xmlns:ahyp="http://schemas.microsoft.com/office/drawing/2018/hyperlinkcolor" val="tx"/>
                    </a:ext>
                  </a:extLst>
                </a:hlinkClick>
              </a:rPr>
              <a:t>afolmet.it</a:t>
            </a:r>
            <a:r>
              <a:rPr lang="it-IT" sz="2000" i="1" dirty="0">
                <a:latin typeface="Calibri"/>
                <a:cs typeface="Calibri"/>
              </a:rPr>
              <a:t> </a:t>
            </a:r>
            <a:r>
              <a:rPr lang="it-IT" sz="2000" dirty="0">
                <a:solidFill>
                  <a:srgbClr val="000000"/>
                </a:solidFill>
                <a:latin typeface="Calibri"/>
                <a:cs typeface="Calibri"/>
              </a:rPr>
              <a:t>nella sezione </a:t>
            </a:r>
            <a:r>
              <a:rPr lang="it-IT" sz="2000" i="1" dirty="0">
                <a:latin typeface="Calibri"/>
                <a:cs typeface="Calibri"/>
              </a:rPr>
              <a:t>offerte di lavoro</a:t>
            </a:r>
            <a:endParaRPr lang="it-IT" sz="2000" i="1" dirty="0">
              <a:latin typeface="Calibri"/>
              <a:ea typeface="Calibri"/>
              <a:cs typeface="Calibri"/>
            </a:endParaRPr>
          </a:p>
        </p:txBody>
      </p:sp>
      <p:pic>
        <p:nvPicPr>
          <p:cNvPr id="10" name="Immagine 9">
            <a:extLst>
              <a:ext uri="{FF2B5EF4-FFF2-40B4-BE49-F238E27FC236}">
                <a16:creationId xmlns:a16="http://schemas.microsoft.com/office/drawing/2014/main" id="{40B30D18-4419-4A2F-894E-510E6B3095D3}"/>
              </a:ext>
            </a:extLst>
          </p:cNvPr>
          <p:cNvPicPr/>
          <p:nvPr/>
        </p:nvPicPr>
        <p:blipFill>
          <a:blip r:embed="rId4">
            <a:extLst>
              <a:ext uri="{28A0092B-C50C-407E-A947-70E740481C1C}">
                <a14:useLocalDpi xmlns:a14="http://schemas.microsoft.com/office/drawing/2010/main" val="0"/>
              </a:ext>
            </a:extLst>
          </a:blip>
          <a:stretch>
            <a:fillRect/>
          </a:stretch>
        </p:blipFill>
        <p:spPr>
          <a:xfrm>
            <a:off x="3495675" y="-7352"/>
            <a:ext cx="5648325" cy="1130300"/>
          </a:xfrm>
          <a:prstGeom prst="rect">
            <a:avLst/>
          </a:prstGeom>
        </p:spPr>
      </p:pic>
    </p:spTree>
    <p:extLst>
      <p:ext uri="{BB962C8B-B14F-4D97-AF65-F5344CB8AC3E}">
        <p14:creationId xmlns:p14="http://schemas.microsoft.com/office/powerpoint/2010/main" val="2790219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Rectángulo: esquinas redondeadas 3">
            <a:extLst>
              <a:ext uri="{FF2B5EF4-FFF2-40B4-BE49-F238E27FC236}">
                <a16:creationId xmlns:a16="http://schemas.microsoft.com/office/drawing/2014/main" id="{1270733F-66AA-44E6-948D-A51B9B348B22}"/>
              </a:ext>
            </a:extLst>
          </p:cNvPr>
          <p:cNvSpPr/>
          <p:nvPr/>
        </p:nvSpPr>
        <p:spPr>
          <a:xfrm>
            <a:off x="1506683" y="1350990"/>
            <a:ext cx="6890581" cy="694751"/>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strella: 10 puntas 11">
            <a:extLst>
              <a:ext uri="{FF2B5EF4-FFF2-40B4-BE49-F238E27FC236}">
                <a16:creationId xmlns:a16="http://schemas.microsoft.com/office/drawing/2014/main" id="{17D2570D-4EE7-FDE4-838B-5F3054D38EA5}"/>
              </a:ext>
            </a:extLst>
          </p:cNvPr>
          <p:cNvSpPr/>
          <p:nvPr/>
        </p:nvSpPr>
        <p:spPr>
          <a:xfrm>
            <a:off x="6802964" y="-443359"/>
            <a:ext cx="2148444"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strella: 10 puntas 11">
            <a:extLst>
              <a:ext uri="{FF2B5EF4-FFF2-40B4-BE49-F238E27FC236}">
                <a16:creationId xmlns:a16="http://schemas.microsoft.com/office/drawing/2014/main" id="{1E7ACD78-4745-3093-22CB-9AA3A74023E5}"/>
              </a:ext>
            </a:extLst>
          </p:cNvPr>
          <p:cNvSpPr/>
          <p:nvPr/>
        </p:nvSpPr>
        <p:spPr>
          <a:xfrm>
            <a:off x="7720067" y="907653"/>
            <a:ext cx="2411930"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8FB0DD42-166B-A725-BDD7-37C04FF95132}"/>
              </a:ext>
            </a:extLst>
          </p:cNvPr>
          <p:cNvSpPr/>
          <p:nvPr/>
        </p:nvSpPr>
        <p:spPr>
          <a:xfrm>
            <a:off x="-935872" y="1783538"/>
            <a:ext cx="2686289"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87476D3-3709-E216-3247-B21466023F13}"/>
              </a:ext>
            </a:extLst>
          </p:cNvPr>
          <p:cNvSpPr/>
          <p:nvPr/>
        </p:nvSpPr>
        <p:spPr>
          <a:xfrm flipH="1">
            <a:off x="1362009" y="2285428"/>
            <a:ext cx="225773"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7B05571-3F2F-B66D-6F89-E576482E0C43}"/>
              </a:ext>
            </a:extLst>
          </p:cNvPr>
          <p:cNvGrpSpPr/>
          <p:nvPr/>
        </p:nvGrpSpPr>
        <p:grpSpPr>
          <a:xfrm>
            <a:off x="600785" y="654770"/>
            <a:ext cx="1126964"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0BAAC95-C7EF-0071-8CDB-BD31C338643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C0A9F682-32EA-0834-1BF8-0E3A5F6AAAD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74F1A7B-FB59-D30D-CAF3-990AE889B663}"/>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B55C5C3F-84A3-9F20-0B27-5EDB36960276}"/>
              </a:ext>
            </a:extLst>
          </p:cNvPr>
          <p:cNvSpPr/>
          <p:nvPr/>
        </p:nvSpPr>
        <p:spPr>
          <a:xfrm>
            <a:off x="1331307" y="2809147"/>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5D74"/>
              </a:solidFill>
              <a:latin typeface="Arial"/>
              <a:ea typeface="Arial"/>
              <a:cs typeface="Arial"/>
              <a:sym typeface="Arial"/>
            </a:endParaRPr>
          </a:p>
        </p:txBody>
      </p:sp>
      <p:grpSp>
        <p:nvGrpSpPr>
          <p:cNvPr id="46" name="Google Shape;5450;p71">
            <a:extLst>
              <a:ext uri="{FF2B5EF4-FFF2-40B4-BE49-F238E27FC236}">
                <a16:creationId xmlns:a16="http://schemas.microsoft.com/office/drawing/2014/main" id="{D08E102E-AEB1-2D8D-4C61-30A27A9491D0}"/>
              </a:ext>
            </a:extLst>
          </p:cNvPr>
          <p:cNvGrpSpPr/>
          <p:nvPr/>
        </p:nvGrpSpPr>
        <p:grpSpPr>
          <a:xfrm>
            <a:off x="1348051" y="3374192"/>
            <a:ext cx="368186" cy="364224"/>
            <a:chOff x="-64406125" y="3362225"/>
            <a:chExt cx="318225" cy="314800"/>
          </a:xfrm>
          <a:solidFill>
            <a:srgbClr val="D91A2A"/>
          </a:solidFill>
        </p:grpSpPr>
        <p:sp>
          <p:nvSpPr>
            <p:cNvPr id="47" name="Google Shape;5451;p71">
              <a:extLst>
                <a:ext uri="{FF2B5EF4-FFF2-40B4-BE49-F238E27FC236}">
                  <a16:creationId xmlns:a16="http://schemas.microsoft.com/office/drawing/2014/main" id="{E949019F-C147-4348-64A7-973E1E2131DE}"/>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5452;p71">
              <a:extLst>
                <a:ext uri="{FF2B5EF4-FFF2-40B4-BE49-F238E27FC236}">
                  <a16:creationId xmlns:a16="http://schemas.microsoft.com/office/drawing/2014/main" id="{0B86432F-B552-B456-A368-15B4634B233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245;p6">
            <a:extLst>
              <a:ext uri="{FF2B5EF4-FFF2-40B4-BE49-F238E27FC236}">
                <a16:creationId xmlns:a16="http://schemas.microsoft.com/office/drawing/2014/main" id="{1BF0E7BC-D716-4B5D-83DA-17A0FB971196}"/>
              </a:ext>
            </a:extLst>
          </p:cNvPr>
          <p:cNvSpPr/>
          <p:nvPr/>
        </p:nvSpPr>
        <p:spPr>
          <a:xfrm rot="5400000">
            <a:off x="3669090" y="1169477"/>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Anello 10">
            <a:extLst>
              <a:ext uri="{FF2B5EF4-FFF2-40B4-BE49-F238E27FC236}">
                <a16:creationId xmlns:a16="http://schemas.microsoft.com/office/drawing/2014/main" id="{B065206F-F6B0-4960-96A4-82CE4836C540}"/>
              </a:ext>
            </a:extLst>
          </p:cNvPr>
          <p:cNvSpPr/>
          <p:nvPr/>
        </p:nvSpPr>
        <p:spPr>
          <a:xfrm>
            <a:off x="7425071" y="4550303"/>
            <a:ext cx="594543" cy="594799"/>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Casella di testo 2">
            <a:extLst>
              <a:ext uri="{FF2B5EF4-FFF2-40B4-BE49-F238E27FC236}">
                <a16:creationId xmlns:a16="http://schemas.microsoft.com/office/drawing/2014/main" id="{9BFAA39F-E795-4F46-8556-F0918220A217}"/>
              </a:ext>
            </a:extLst>
          </p:cNvPr>
          <p:cNvSpPr txBox="1"/>
          <p:nvPr/>
        </p:nvSpPr>
        <p:spPr>
          <a:xfrm>
            <a:off x="1509062" y="118862"/>
            <a:ext cx="7523525" cy="47263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8900"/>
            <a:r>
              <a:rPr lang="it-IT" sz="4000" b="1" dirty="0">
                <a:solidFill>
                  <a:srgbClr val="C00000"/>
                </a:solidFill>
                <a:latin typeface="+mn-lt"/>
              </a:rPr>
              <a:t>2 AUSILIARI ADDETTO/A CUCINA</a:t>
            </a:r>
            <a:endParaRPr lang="it-IT" dirty="0"/>
          </a:p>
          <a:p>
            <a:pPr marL="898525"/>
            <a:r>
              <a:rPr lang="it-IT" sz="2000" b="1" dirty="0">
                <a:solidFill>
                  <a:srgbClr val="C00000"/>
                </a:solidFill>
                <a:latin typeface="+mn-lt"/>
              </a:rPr>
              <a:t>(ID-76404)</a:t>
            </a:r>
            <a:endParaRPr lang="it-IT" dirty="0"/>
          </a:p>
          <a:p>
            <a:r>
              <a:rPr lang="it-IT" sz="2000" b="1" dirty="0">
                <a:solidFill>
                  <a:srgbClr val="C00000"/>
                </a:solidFill>
                <a:latin typeface="+mn-lt"/>
              </a:rPr>
              <a:t>  </a:t>
            </a:r>
          </a:p>
          <a:p>
            <a:r>
              <a:rPr lang="it-IT" sz="2000" dirty="0">
                <a:latin typeface="+mn-lt"/>
              </a:rPr>
              <a:t>TIPOLOGIA DI CONTRATTO: </a:t>
            </a:r>
            <a:r>
              <a:rPr lang="it-IT" sz="2000" b="1" dirty="0">
                <a:latin typeface="+mn-lt"/>
              </a:rPr>
              <a:t>DETERMINATO FINALIZZATO A INDETERMINATO</a:t>
            </a:r>
          </a:p>
          <a:p>
            <a:endParaRPr lang="it-IT" sz="2000" dirty="0">
              <a:latin typeface="+mn-lt"/>
            </a:endParaRPr>
          </a:p>
          <a:p>
            <a:r>
              <a:rPr lang="it-IT" sz="2000" dirty="0">
                <a:latin typeface="+mn-lt"/>
              </a:rPr>
              <a:t>   </a:t>
            </a:r>
            <a:r>
              <a:rPr lang="it-IT" dirty="0">
                <a:latin typeface="+mj-lt"/>
              </a:rPr>
              <a:t>SEDE DI LAVORO: </a:t>
            </a:r>
            <a:r>
              <a:rPr lang="it-IT" b="1" dirty="0">
                <a:latin typeface="+mj-lt"/>
              </a:rPr>
              <a:t>SAN GIULIANO MILANESE</a:t>
            </a:r>
          </a:p>
          <a:p>
            <a:pPr marL="180975"/>
            <a:endParaRPr lang="it-IT" dirty="0">
              <a:latin typeface="+mj-lt"/>
            </a:endParaRPr>
          </a:p>
          <a:p>
            <a:pPr marL="180975"/>
            <a:r>
              <a:rPr lang="it-IT" b="0" i="0" dirty="0">
                <a:solidFill>
                  <a:srgbClr val="202020"/>
                </a:solidFill>
                <a:effectLst/>
                <a:latin typeface="+mj-lt"/>
              </a:rPr>
              <a:t>La risorsa si occuperà di pulizia  e manutenzione della cucina, gestione scorte alimentari, rispetto delle norme di igiene e sicurezza alimentare, pulizia e sanificazione delle attrezzature e gestione dei rifiuti e del materiale usato.</a:t>
            </a:r>
            <a:endParaRPr lang="it-IT" b="1" dirty="0">
              <a:solidFill>
                <a:srgbClr val="C00000"/>
              </a:solidFill>
              <a:latin typeface="+mj-lt"/>
            </a:endParaRPr>
          </a:p>
          <a:p>
            <a:pPr marL="180975"/>
            <a:r>
              <a:rPr lang="it-IT" b="1" dirty="0">
                <a:solidFill>
                  <a:srgbClr val="C00000"/>
                </a:solidFill>
                <a:latin typeface="+mj-lt"/>
              </a:rPr>
              <a:t>PROFILO IDEALE</a:t>
            </a:r>
            <a:r>
              <a:rPr lang="it-IT" dirty="0">
                <a:solidFill>
                  <a:srgbClr val="C00000"/>
                </a:solidFill>
                <a:latin typeface="+mj-lt"/>
              </a:rPr>
              <a:t>: </a:t>
            </a:r>
            <a:r>
              <a:rPr lang="it-IT" dirty="0">
                <a:latin typeface="+mj-lt"/>
              </a:rPr>
              <a:t>ri</a:t>
            </a:r>
            <a:r>
              <a:rPr lang="it-IT" b="0" i="0" dirty="0">
                <a:solidFill>
                  <a:srgbClr val="000000"/>
                </a:solidFill>
                <a:effectLst/>
                <a:latin typeface="+mj-lt"/>
              </a:rPr>
              <a:t>chiesta minima esperienza in ruoli simili </a:t>
            </a:r>
          </a:p>
          <a:p>
            <a:pPr marL="180975"/>
            <a:r>
              <a:rPr lang="it-IT" b="1" dirty="0">
                <a:solidFill>
                  <a:srgbClr val="C00000"/>
                </a:solidFill>
                <a:latin typeface="+mj-lt"/>
              </a:rPr>
              <a:t>ORARIO DI LAVORO E CCNL</a:t>
            </a:r>
            <a:r>
              <a:rPr lang="it-IT" dirty="0">
                <a:solidFill>
                  <a:srgbClr val="C00000"/>
                </a:solidFill>
                <a:latin typeface="+mj-lt"/>
              </a:rPr>
              <a:t>: </a:t>
            </a:r>
            <a:r>
              <a:rPr lang="it-IT" b="1" i="0" dirty="0">
                <a:solidFill>
                  <a:srgbClr val="212529"/>
                </a:solidFill>
                <a:effectLst/>
                <a:latin typeface="+mj-lt"/>
              </a:rPr>
              <a:t>Full time di 38 h o part time di 20 h settimanali su turni 7 gg su 7 </a:t>
            </a:r>
            <a:r>
              <a:rPr lang="it-IT" b="1" i="0" dirty="0" err="1">
                <a:solidFill>
                  <a:srgbClr val="212529"/>
                </a:solidFill>
                <a:effectLst/>
                <a:latin typeface="+mj-lt"/>
              </a:rPr>
              <a:t>mat</a:t>
            </a:r>
            <a:r>
              <a:rPr lang="it-IT" b="1" i="0" dirty="0">
                <a:solidFill>
                  <a:srgbClr val="212529"/>
                </a:solidFill>
                <a:effectLst/>
                <a:latin typeface="+mj-lt"/>
              </a:rPr>
              <a:t>. o </a:t>
            </a:r>
            <a:r>
              <a:rPr lang="it-IT" b="1" i="0" dirty="0" err="1">
                <a:solidFill>
                  <a:srgbClr val="212529"/>
                </a:solidFill>
                <a:effectLst/>
                <a:latin typeface="+mj-lt"/>
              </a:rPr>
              <a:t>pom</a:t>
            </a:r>
            <a:r>
              <a:rPr lang="it-IT" b="1" i="0" dirty="0">
                <a:solidFill>
                  <a:srgbClr val="212529"/>
                </a:solidFill>
                <a:effectLst/>
                <a:latin typeface="+mj-lt"/>
              </a:rPr>
              <a:t>. con orario 13:00 - 14:00 e 20:00 - 21:00 ; CCNL AIOP</a:t>
            </a:r>
            <a:endParaRPr lang="it-IT" dirty="0">
              <a:solidFill>
                <a:srgbClr val="202020"/>
              </a:solidFill>
              <a:latin typeface="+mj-lt"/>
              <a:cs typeface="Calibri"/>
            </a:endParaRPr>
          </a:p>
          <a:p>
            <a:pPr algn="l"/>
            <a:r>
              <a:rPr lang="it-IT" b="1" dirty="0">
                <a:solidFill>
                  <a:srgbClr val="C00000"/>
                </a:solidFill>
                <a:latin typeface="+mj-lt"/>
              </a:rPr>
              <a:t>     RETRIBUZIONE:</a:t>
            </a:r>
            <a:r>
              <a:rPr lang="it-IT" b="1" dirty="0">
                <a:latin typeface="+mj-lt"/>
              </a:rPr>
              <a:t> </a:t>
            </a:r>
            <a:r>
              <a:rPr lang="it-IT" dirty="0">
                <a:solidFill>
                  <a:srgbClr val="212529"/>
                </a:solidFill>
                <a:latin typeface="+mj-lt"/>
              </a:rPr>
              <a:t>€ </a:t>
            </a:r>
            <a:r>
              <a:rPr lang="it-IT" b="0" i="0" dirty="0">
                <a:solidFill>
                  <a:srgbClr val="212529"/>
                </a:solidFill>
                <a:effectLst/>
                <a:latin typeface="+mj-lt"/>
              </a:rPr>
              <a:t>1.311,68 mensili lorde</a:t>
            </a:r>
            <a:endParaRPr lang="it-IT" b="0" i="0" dirty="0">
              <a:solidFill>
                <a:srgbClr val="202020"/>
              </a:solidFill>
              <a:effectLst/>
              <a:latin typeface="+mj-lt"/>
            </a:endParaRPr>
          </a:p>
          <a:p>
            <a:br>
              <a:rPr lang="it-IT" sz="1600" dirty="0"/>
            </a:br>
            <a:endParaRPr lang="it-IT" sz="12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83381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Rectángulo: esquinas redondeadas 3">
            <a:extLst>
              <a:ext uri="{FF2B5EF4-FFF2-40B4-BE49-F238E27FC236}">
                <a16:creationId xmlns:a16="http://schemas.microsoft.com/office/drawing/2014/main" id="{1270733F-66AA-44E6-948D-A51B9B348B22}"/>
              </a:ext>
            </a:extLst>
          </p:cNvPr>
          <p:cNvSpPr/>
          <p:nvPr/>
        </p:nvSpPr>
        <p:spPr>
          <a:xfrm>
            <a:off x="1506683" y="1350990"/>
            <a:ext cx="6890581" cy="694751"/>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strella: 10 puntas 11">
            <a:extLst>
              <a:ext uri="{FF2B5EF4-FFF2-40B4-BE49-F238E27FC236}">
                <a16:creationId xmlns:a16="http://schemas.microsoft.com/office/drawing/2014/main" id="{17D2570D-4EE7-FDE4-838B-5F3054D38EA5}"/>
              </a:ext>
            </a:extLst>
          </p:cNvPr>
          <p:cNvSpPr/>
          <p:nvPr/>
        </p:nvSpPr>
        <p:spPr>
          <a:xfrm>
            <a:off x="6802964" y="-443359"/>
            <a:ext cx="2148444"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strella: 10 puntas 11">
            <a:extLst>
              <a:ext uri="{FF2B5EF4-FFF2-40B4-BE49-F238E27FC236}">
                <a16:creationId xmlns:a16="http://schemas.microsoft.com/office/drawing/2014/main" id="{1E7ACD78-4745-3093-22CB-9AA3A74023E5}"/>
              </a:ext>
            </a:extLst>
          </p:cNvPr>
          <p:cNvSpPr/>
          <p:nvPr/>
        </p:nvSpPr>
        <p:spPr>
          <a:xfrm>
            <a:off x="7720067" y="907653"/>
            <a:ext cx="2411930"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8FB0DD42-166B-A725-BDD7-37C04FF95132}"/>
              </a:ext>
            </a:extLst>
          </p:cNvPr>
          <p:cNvSpPr/>
          <p:nvPr/>
        </p:nvSpPr>
        <p:spPr>
          <a:xfrm>
            <a:off x="-935872" y="1760849"/>
            <a:ext cx="2686289"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87476D3-3709-E216-3247-B21466023F13}"/>
              </a:ext>
            </a:extLst>
          </p:cNvPr>
          <p:cNvSpPr/>
          <p:nvPr/>
        </p:nvSpPr>
        <p:spPr>
          <a:xfrm flipH="1">
            <a:off x="1362009" y="2285428"/>
            <a:ext cx="225773"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7B05571-3F2F-B66D-6F89-E576482E0C43}"/>
              </a:ext>
            </a:extLst>
          </p:cNvPr>
          <p:cNvGrpSpPr/>
          <p:nvPr/>
        </p:nvGrpSpPr>
        <p:grpSpPr>
          <a:xfrm>
            <a:off x="600785" y="654770"/>
            <a:ext cx="1126964"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0BAAC95-C7EF-0071-8CDB-BD31C338643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C0A9F682-32EA-0834-1BF8-0E3A5F6AAAD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74F1A7B-FB59-D30D-CAF3-990AE889B663}"/>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B55C5C3F-84A3-9F20-0B27-5EDB36960276}"/>
              </a:ext>
            </a:extLst>
          </p:cNvPr>
          <p:cNvSpPr/>
          <p:nvPr/>
        </p:nvSpPr>
        <p:spPr>
          <a:xfrm>
            <a:off x="1331307" y="2809147"/>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5D74"/>
              </a:solidFill>
              <a:latin typeface="Arial"/>
              <a:ea typeface="Arial"/>
              <a:cs typeface="Arial"/>
              <a:sym typeface="Arial"/>
            </a:endParaRPr>
          </a:p>
        </p:txBody>
      </p:sp>
      <p:grpSp>
        <p:nvGrpSpPr>
          <p:cNvPr id="46" name="Google Shape;5450;p71">
            <a:extLst>
              <a:ext uri="{FF2B5EF4-FFF2-40B4-BE49-F238E27FC236}">
                <a16:creationId xmlns:a16="http://schemas.microsoft.com/office/drawing/2014/main" id="{D08E102E-AEB1-2D8D-4C61-30A27A9491D0}"/>
              </a:ext>
            </a:extLst>
          </p:cNvPr>
          <p:cNvGrpSpPr/>
          <p:nvPr/>
        </p:nvGrpSpPr>
        <p:grpSpPr>
          <a:xfrm>
            <a:off x="1348051" y="3477433"/>
            <a:ext cx="368186" cy="364224"/>
            <a:chOff x="-64406125" y="3362223"/>
            <a:chExt cx="318225" cy="314799"/>
          </a:xfrm>
          <a:solidFill>
            <a:srgbClr val="D91A2A"/>
          </a:solidFill>
        </p:grpSpPr>
        <p:sp>
          <p:nvSpPr>
            <p:cNvPr id="47" name="Google Shape;5451;p71">
              <a:extLst>
                <a:ext uri="{FF2B5EF4-FFF2-40B4-BE49-F238E27FC236}">
                  <a16:creationId xmlns:a16="http://schemas.microsoft.com/office/drawing/2014/main" id="{E949019F-C147-4348-64A7-973E1E2131DE}"/>
                </a:ext>
              </a:extLst>
            </p:cNvPr>
            <p:cNvSpPr/>
            <p:nvPr/>
          </p:nvSpPr>
          <p:spPr>
            <a:xfrm>
              <a:off x="-64332100" y="3362223"/>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5452;p71">
              <a:extLst>
                <a:ext uri="{FF2B5EF4-FFF2-40B4-BE49-F238E27FC236}">
                  <a16:creationId xmlns:a16="http://schemas.microsoft.com/office/drawing/2014/main" id="{0B86432F-B552-B456-A368-15B4634B2332}"/>
                </a:ext>
              </a:extLst>
            </p:cNvPr>
            <p:cNvSpPr/>
            <p:nvPr/>
          </p:nvSpPr>
          <p:spPr>
            <a:xfrm>
              <a:off x="-64406125" y="3559047"/>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19" name="Google Shape;245;p6">
            <a:extLst>
              <a:ext uri="{FF2B5EF4-FFF2-40B4-BE49-F238E27FC236}">
                <a16:creationId xmlns:a16="http://schemas.microsoft.com/office/drawing/2014/main" id="{1BF0E7BC-D716-4B5D-83DA-17A0FB971196}"/>
              </a:ext>
            </a:extLst>
          </p:cNvPr>
          <p:cNvSpPr/>
          <p:nvPr/>
        </p:nvSpPr>
        <p:spPr>
          <a:xfrm rot="5400000">
            <a:off x="3669090" y="1169477"/>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Anello 10">
            <a:extLst>
              <a:ext uri="{FF2B5EF4-FFF2-40B4-BE49-F238E27FC236}">
                <a16:creationId xmlns:a16="http://schemas.microsoft.com/office/drawing/2014/main" id="{B065206F-F6B0-4960-96A4-82CE4836C540}"/>
              </a:ext>
            </a:extLst>
          </p:cNvPr>
          <p:cNvSpPr/>
          <p:nvPr/>
        </p:nvSpPr>
        <p:spPr>
          <a:xfrm>
            <a:off x="7425071" y="4550303"/>
            <a:ext cx="594543" cy="594799"/>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Casella di testo 2">
            <a:extLst>
              <a:ext uri="{FF2B5EF4-FFF2-40B4-BE49-F238E27FC236}">
                <a16:creationId xmlns:a16="http://schemas.microsoft.com/office/drawing/2014/main" id="{9BFAA39F-E795-4F46-8556-F0918220A217}"/>
              </a:ext>
            </a:extLst>
          </p:cNvPr>
          <p:cNvSpPr txBox="1"/>
          <p:nvPr/>
        </p:nvSpPr>
        <p:spPr>
          <a:xfrm>
            <a:off x="1509062" y="118862"/>
            <a:ext cx="7523525" cy="47263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8900"/>
            <a:r>
              <a:rPr lang="it-IT" sz="4000" b="1" dirty="0">
                <a:solidFill>
                  <a:srgbClr val="C00000"/>
                </a:solidFill>
                <a:latin typeface="+mn-lt"/>
              </a:rPr>
              <a:t>3 Fisioterapista</a:t>
            </a:r>
            <a:endParaRPr lang="it-IT" dirty="0"/>
          </a:p>
          <a:p>
            <a:pPr marL="898525"/>
            <a:r>
              <a:rPr lang="it-IT" sz="2000" b="1" dirty="0">
                <a:solidFill>
                  <a:srgbClr val="C00000"/>
                </a:solidFill>
                <a:latin typeface="+mn-lt"/>
              </a:rPr>
              <a:t>(ID-76403)</a:t>
            </a:r>
            <a:endParaRPr lang="it-IT" dirty="0"/>
          </a:p>
          <a:p>
            <a:r>
              <a:rPr lang="it-IT" sz="2000" b="1" dirty="0">
                <a:solidFill>
                  <a:srgbClr val="C00000"/>
                </a:solidFill>
                <a:latin typeface="+mn-lt"/>
              </a:rPr>
              <a:t>  </a:t>
            </a:r>
          </a:p>
          <a:p>
            <a:r>
              <a:rPr lang="it-IT" sz="2000" dirty="0">
                <a:latin typeface="+mn-lt"/>
              </a:rPr>
              <a:t>TIPOLOGIA DI CONTRATTO: </a:t>
            </a:r>
            <a:r>
              <a:rPr lang="it-IT" sz="2000" b="1" dirty="0">
                <a:latin typeface="+mn-lt"/>
              </a:rPr>
              <a:t>DETERMINATO FINALIZZATO A INDETERMINATO</a:t>
            </a:r>
          </a:p>
          <a:p>
            <a:endParaRPr lang="it-IT" sz="2000" dirty="0">
              <a:latin typeface="+mn-lt"/>
            </a:endParaRPr>
          </a:p>
          <a:p>
            <a:r>
              <a:rPr lang="it-IT" sz="2000" dirty="0">
                <a:latin typeface="+mn-lt"/>
              </a:rPr>
              <a:t>   </a:t>
            </a:r>
            <a:r>
              <a:rPr lang="it-IT" dirty="0">
                <a:latin typeface="+mj-lt"/>
              </a:rPr>
              <a:t>SEDE DI LAVORO: </a:t>
            </a:r>
            <a:r>
              <a:rPr lang="it-IT" b="1" dirty="0">
                <a:latin typeface="+mj-lt"/>
              </a:rPr>
              <a:t>SAN GIULIANO MILANESE</a:t>
            </a:r>
          </a:p>
          <a:p>
            <a:pPr marL="180975"/>
            <a:endParaRPr lang="it-IT" dirty="0">
              <a:latin typeface="+mj-lt"/>
            </a:endParaRPr>
          </a:p>
          <a:p>
            <a:pPr marL="180975"/>
            <a:r>
              <a:rPr lang="it-IT" b="0" i="0" dirty="0">
                <a:solidFill>
                  <a:srgbClr val="202020"/>
                </a:solidFill>
                <a:effectLst/>
                <a:latin typeface="+mj-lt"/>
              </a:rPr>
              <a:t>La risorsa si occuperà della valutazione e del trattamento in ambito riabilitativo, dello sviluppo del Piano di trattamento fisioterapico - riabilitativo, dell'applicazione delle tecniche terapeutiche, del monitoraggio dei progressi. Dovrà anche dare consigli su esercizi e prevenzione e dovrà gestire tutta la documentazione sanitaria dell'assistito.</a:t>
            </a:r>
            <a:endParaRPr lang="it-IT" b="1" dirty="0">
              <a:solidFill>
                <a:srgbClr val="C00000"/>
              </a:solidFill>
              <a:latin typeface="+mj-lt"/>
            </a:endParaRPr>
          </a:p>
          <a:p>
            <a:pPr marL="180975"/>
            <a:r>
              <a:rPr lang="it-IT" b="1" dirty="0">
                <a:solidFill>
                  <a:srgbClr val="C00000"/>
                </a:solidFill>
                <a:latin typeface="+mj-lt"/>
              </a:rPr>
              <a:t>PROFILO IDEALE</a:t>
            </a:r>
            <a:r>
              <a:rPr lang="it-IT" dirty="0">
                <a:solidFill>
                  <a:srgbClr val="C00000"/>
                </a:solidFill>
                <a:latin typeface="+mj-lt"/>
              </a:rPr>
              <a:t>: </a:t>
            </a:r>
            <a:r>
              <a:rPr lang="it-IT" b="0" i="0" dirty="0">
                <a:solidFill>
                  <a:srgbClr val="000000"/>
                </a:solidFill>
                <a:effectLst/>
                <a:latin typeface="+mj-lt"/>
              </a:rPr>
              <a:t>richiesta minima esperienza in ruoli simili e Laurea in Fisioterapia</a:t>
            </a:r>
          </a:p>
          <a:p>
            <a:pPr marL="180975"/>
            <a:r>
              <a:rPr lang="it-IT" b="1" dirty="0">
                <a:solidFill>
                  <a:srgbClr val="C00000"/>
                </a:solidFill>
                <a:latin typeface="+mj-lt"/>
              </a:rPr>
              <a:t>ORARIO DI LAVORO E CCNL</a:t>
            </a:r>
            <a:r>
              <a:rPr lang="it-IT" dirty="0">
                <a:solidFill>
                  <a:srgbClr val="C00000"/>
                </a:solidFill>
                <a:latin typeface="+mj-lt"/>
              </a:rPr>
              <a:t>: </a:t>
            </a:r>
            <a:r>
              <a:rPr lang="it-IT" b="1" i="0" dirty="0">
                <a:solidFill>
                  <a:srgbClr val="212529"/>
                </a:solidFill>
                <a:effectLst/>
                <a:latin typeface="+mj-lt"/>
              </a:rPr>
              <a:t>Full time di 38 h o part time di 25 h settimanali su turni 6 gg su 7; </a:t>
            </a:r>
            <a:r>
              <a:rPr lang="it-IT" b="1" i="0" dirty="0" err="1">
                <a:solidFill>
                  <a:srgbClr val="242424"/>
                </a:solidFill>
                <a:effectLst/>
                <a:latin typeface="+mj-lt"/>
              </a:rPr>
              <a:t>mat</a:t>
            </a:r>
            <a:r>
              <a:rPr lang="it-IT" b="1" i="0" dirty="0">
                <a:solidFill>
                  <a:srgbClr val="242424"/>
                </a:solidFill>
                <a:effectLst/>
                <a:latin typeface="+mj-lt"/>
              </a:rPr>
              <a:t>. dalle 9:00 alle 12:00,  </a:t>
            </a:r>
            <a:r>
              <a:rPr lang="it-IT" b="1" i="0" dirty="0" err="1">
                <a:solidFill>
                  <a:srgbClr val="242424"/>
                </a:solidFill>
                <a:effectLst/>
                <a:latin typeface="+mj-lt"/>
              </a:rPr>
              <a:t>pom</a:t>
            </a:r>
            <a:r>
              <a:rPr lang="it-IT" b="1" i="0" dirty="0">
                <a:solidFill>
                  <a:srgbClr val="242424"/>
                </a:solidFill>
                <a:effectLst/>
                <a:latin typeface="+mj-lt"/>
              </a:rPr>
              <a:t>. dalle 14:30 alle 17:30, e/o  centrale dalle 9:00 alle 13:00, con 30 minuti di pausa, e poi dalle 13:30 alle 17:30/18, .</a:t>
            </a:r>
            <a:r>
              <a:rPr lang="it-IT" b="1" i="0" dirty="0">
                <a:solidFill>
                  <a:srgbClr val="212529"/>
                </a:solidFill>
                <a:effectLst/>
                <a:latin typeface="+mj-lt"/>
              </a:rPr>
              <a:t>CCNL AIOP</a:t>
            </a:r>
            <a:endParaRPr lang="it-IT" dirty="0">
              <a:solidFill>
                <a:srgbClr val="202020"/>
              </a:solidFill>
              <a:latin typeface="+mj-lt"/>
              <a:cs typeface="Calibri"/>
            </a:endParaRPr>
          </a:p>
          <a:p>
            <a:pPr algn="l"/>
            <a:r>
              <a:rPr lang="it-IT" b="1" dirty="0">
                <a:solidFill>
                  <a:srgbClr val="C00000"/>
                </a:solidFill>
                <a:latin typeface="+mj-lt"/>
              </a:rPr>
              <a:t>     RETRIBUZIONE:</a:t>
            </a:r>
            <a:r>
              <a:rPr lang="it-IT" b="1" dirty="0">
                <a:latin typeface="+mj-lt"/>
              </a:rPr>
              <a:t> </a:t>
            </a:r>
            <a:r>
              <a:rPr lang="it-IT" dirty="0">
                <a:solidFill>
                  <a:srgbClr val="212529"/>
                </a:solidFill>
                <a:latin typeface="+mj-lt"/>
              </a:rPr>
              <a:t>€ </a:t>
            </a:r>
            <a:r>
              <a:rPr lang="it-IT" b="0" i="0" dirty="0">
                <a:solidFill>
                  <a:srgbClr val="212529"/>
                </a:solidFill>
                <a:effectLst/>
                <a:latin typeface="+mj-lt"/>
              </a:rPr>
              <a:t>1.746 mensili lorde</a:t>
            </a:r>
            <a:endParaRPr lang="it-IT" b="0" i="0" dirty="0">
              <a:solidFill>
                <a:srgbClr val="202020"/>
              </a:solidFill>
              <a:effectLst/>
              <a:latin typeface="+mj-lt"/>
            </a:endParaRPr>
          </a:p>
          <a:p>
            <a:br>
              <a:rPr lang="it-IT" sz="1600" dirty="0"/>
            </a:br>
            <a:endParaRPr lang="it-IT" sz="12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47615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Rectángulo: esquinas redondeadas 3">
            <a:extLst>
              <a:ext uri="{FF2B5EF4-FFF2-40B4-BE49-F238E27FC236}">
                <a16:creationId xmlns:a16="http://schemas.microsoft.com/office/drawing/2014/main" id="{1270733F-66AA-44E6-948D-A51B9B348B22}"/>
              </a:ext>
            </a:extLst>
          </p:cNvPr>
          <p:cNvSpPr/>
          <p:nvPr/>
        </p:nvSpPr>
        <p:spPr>
          <a:xfrm>
            <a:off x="1506683" y="1350990"/>
            <a:ext cx="6890581" cy="694751"/>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strella: 10 puntas 11">
            <a:extLst>
              <a:ext uri="{FF2B5EF4-FFF2-40B4-BE49-F238E27FC236}">
                <a16:creationId xmlns:a16="http://schemas.microsoft.com/office/drawing/2014/main" id="{17D2570D-4EE7-FDE4-838B-5F3054D38EA5}"/>
              </a:ext>
            </a:extLst>
          </p:cNvPr>
          <p:cNvSpPr/>
          <p:nvPr/>
        </p:nvSpPr>
        <p:spPr>
          <a:xfrm>
            <a:off x="6802964" y="-443359"/>
            <a:ext cx="2148444"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strella: 10 puntas 11">
            <a:extLst>
              <a:ext uri="{FF2B5EF4-FFF2-40B4-BE49-F238E27FC236}">
                <a16:creationId xmlns:a16="http://schemas.microsoft.com/office/drawing/2014/main" id="{1E7ACD78-4745-3093-22CB-9AA3A74023E5}"/>
              </a:ext>
            </a:extLst>
          </p:cNvPr>
          <p:cNvSpPr/>
          <p:nvPr/>
        </p:nvSpPr>
        <p:spPr>
          <a:xfrm>
            <a:off x="7720067" y="907653"/>
            <a:ext cx="2411930"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8FB0DD42-166B-A725-BDD7-37C04FF95132}"/>
              </a:ext>
            </a:extLst>
          </p:cNvPr>
          <p:cNvSpPr/>
          <p:nvPr/>
        </p:nvSpPr>
        <p:spPr>
          <a:xfrm>
            <a:off x="-935872" y="1783538"/>
            <a:ext cx="2686289"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87476D3-3709-E216-3247-B21466023F13}"/>
              </a:ext>
            </a:extLst>
          </p:cNvPr>
          <p:cNvSpPr/>
          <p:nvPr/>
        </p:nvSpPr>
        <p:spPr>
          <a:xfrm flipH="1">
            <a:off x="1362009" y="2285428"/>
            <a:ext cx="225773"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7B05571-3F2F-B66D-6F89-E576482E0C43}"/>
              </a:ext>
            </a:extLst>
          </p:cNvPr>
          <p:cNvGrpSpPr/>
          <p:nvPr/>
        </p:nvGrpSpPr>
        <p:grpSpPr>
          <a:xfrm>
            <a:off x="600785" y="654770"/>
            <a:ext cx="1126964"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0BAAC95-C7EF-0071-8CDB-BD31C338643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C0A9F682-32EA-0834-1BF8-0E3A5F6AAAD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74F1A7B-FB59-D30D-CAF3-990AE889B663}"/>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B55C5C3F-84A3-9F20-0B27-5EDB36960276}"/>
              </a:ext>
            </a:extLst>
          </p:cNvPr>
          <p:cNvSpPr/>
          <p:nvPr/>
        </p:nvSpPr>
        <p:spPr>
          <a:xfrm>
            <a:off x="1331307" y="2809147"/>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5D74"/>
              </a:solidFill>
              <a:latin typeface="Arial"/>
              <a:ea typeface="Arial"/>
              <a:cs typeface="Arial"/>
              <a:sym typeface="Arial"/>
            </a:endParaRPr>
          </a:p>
        </p:txBody>
      </p:sp>
      <p:grpSp>
        <p:nvGrpSpPr>
          <p:cNvPr id="46" name="Google Shape;5450;p71">
            <a:extLst>
              <a:ext uri="{FF2B5EF4-FFF2-40B4-BE49-F238E27FC236}">
                <a16:creationId xmlns:a16="http://schemas.microsoft.com/office/drawing/2014/main" id="{D08E102E-AEB1-2D8D-4C61-30A27A9491D0}"/>
              </a:ext>
            </a:extLst>
          </p:cNvPr>
          <p:cNvGrpSpPr/>
          <p:nvPr/>
        </p:nvGrpSpPr>
        <p:grpSpPr>
          <a:xfrm>
            <a:off x="1348051" y="3374192"/>
            <a:ext cx="368186" cy="364224"/>
            <a:chOff x="-64406125" y="3362225"/>
            <a:chExt cx="318225" cy="314800"/>
          </a:xfrm>
          <a:solidFill>
            <a:srgbClr val="D91A2A"/>
          </a:solidFill>
        </p:grpSpPr>
        <p:sp>
          <p:nvSpPr>
            <p:cNvPr id="47" name="Google Shape;5451;p71">
              <a:extLst>
                <a:ext uri="{FF2B5EF4-FFF2-40B4-BE49-F238E27FC236}">
                  <a16:creationId xmlns:a16="http://schemas.microsoft.com/office/drawing/2014/main" id="{E949019F-C147-4348-64A7-973E1E2131DE}"/>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5452;p71">
              <a:extLst>
                <a:ext uri="{FF2B5EF4-FFF2-40B4-BE49-F238E27FC236}">
                  <a16:creationId xmlns:a16="http://schemas.microsoft.com/office/drawing/2014/main" id="{0B86432F-B552-B456-A368-15B4634B233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245;p6">
            <a:extLst>
              <a:ext uri="{FF2B5EF4-FFF2-40B4-BE49-F238E27FC236}">
                <a16:creationId xmlns:a16="http://schemas.microsoft.com/office/drawing/2014/main" id="{1BF0E7BC-D716-4B5D-83DA-17A0FB971196}"/>
              </a:ext>
            </a:extLst>
          </p:cNvPr>
          <p:cNvSpPr/>
          <p:nvPr/>
        </p:nvSpPr>
        <p:spPr>
          <a:xfrm rot="5400000">
            <a:off x="3669090" y="1169477"/>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Anello 10">
            <a:extLst>
              <a:ext uri="{FF2B5EF4-FFF2-40B4-BE49-F238E27FC236}">
                <a16:creationId xmlns:a16="http://schemas.microsoft.com/office/drawing/2014/main" id="{B065206F-F6B0-4960-96A4-82CE4836C540}"/>
              </a:ext>
            </a:extLst>
          </p:cNvPr>
          <p:cNvSpPr/>
          <p:nvPr/>
        </p:nvSpPr>
        <p:spPr>
          <a:xfrm>
            <a:off x="7425071" y="4550303"/>
            <a:ext cx="594543" cy="594799"/>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Casella di testo 2">
            <a:extLst>
              <a:ext uri="{FF2B5EF4-FFF2-40B4-BE49-F238E27FC236}">
                <a16:creationId xmlns:a16="http://schemas.microsoft.com/office/drawing/2014/main" id="{9BFAA39F-E795-4F46-8556-F0918220A217}"/>
              </a:ext>
            </a:extLst>
          </p:cNvPr>
          <p:cNvSpPr txBox="1"/>
          <p:nvPr/>
        </p:nvSpPr>
        <p:spPr>
          <a:xfrm>
            <a:off x="1509062" y="118862"/>
            <a:ext cx="7523525" cy="47263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8900"/>
            <a:r>
              <a:rPr lang="it-IT" sz="4000" b="1" dirty="0">
                <a:solidFill>
                  <a:srgbClr val="C00000"/>
                </a:solidFill>
                <a:latin typeface="+mn-lt"/>
              </a:rPr>
              <a:t>3 Educatori/</a:t>
            </a:r>
            <a:r>
              <a:rPr lang="it-IT" sz="4000" b="1" dirty="0" err="1">
                <a:solidFill>
                  <a:srgbClr val="C00000"/>
                </a:solidFill>
                <a:latin typeface="+mn-lt"/>
              </a:rPr>
              <a:t>trici</a:t>
            </a:r>
            <a:r>
              <a:rPr lang="it-IT" sz="4000" b="1" dirty="0">
                <a:solidFill>
                  <a:srgbClr val="C00000"/>
                </a:solidFill>
                <a:latin typeface="+mn-lt"/>
              </a:rPr>
              <a:t> </a:t>
            </a:r>
            <a:endParaRPr lang="it-IT" dirty="0"/>
          </a:p>
          <a:p>
            <a:pPr marL="898525"/>
            <a:r>
              <a:rPr lang="it-IT" sz="2000" b="1" dirty="0">
                <a:solidFill>
                  <a:srgbClr val="C00000"/>
                </a:solidFill>
                <a:latin typeface="+mn-lt"/>
              </a:rPr>
              <a:t>(ID-76390)</a:t>
            </a:r>
            <a:endParaRPr lang="it-IT" dirty="0"/>
          </a:p>
          <a:p>
            <a:r>
              <a:rPr lang="it-IT" sz="2000" b="1" dirty="0">
                <a:solidFill>
                  <a:srgbClr val="C00000"/>
                </a:solidFill>
                <a:latin typeface="+mn-lt"/>
              </a:rPr>
              <a:t>  </a:t>
            </a:r>
          </a:p>
          <a:p>
            <a:r>
              <a:rPr lang="it-IT" sz="2000" dirty="0">
                <a:latin typeface="+mn-lt"/>
              </a:rPr>
              <a:t>TIPOLOGIA DI CONTRATTO: </a:t>
            </a:r>
            <a:r>
              <a:rPr lang="it-IT" sz="2000" b="1" dirty="0">
                <a:latin typeface="+mn-lt"/>
              </a:rPr>
              <a:t>DETERMINATO FINALIZZATO A INDETERMINATO</a:t>
            </a:r>
          </a:p>
          <a:p>
            <a:endParaRPr lang="it-IT" sz="2000" dirty="0">
              <a:latin typeface="+mn-lt"/>
            </a:endParaRPr>
          </a:p>
          <a:p>
            <a:r>
              <a:rPr lang="it-IT" sz="2000" dirty="0">
                <a:latin typeface="+mn-lt"/>
              </a:rPr>
              <a:t>   </a:t>
            </a:r>
            <a:r>
              <a:rPr lang="it-IT" dirty="0">
                <a:latin typeface="+mj-lt"/>
              </a:rPr>
              <a:t>SEDE DI LAVORO: </a:t>
            </a:r>
            <a:r>
              <a:rPr lang="it-IT" b="1" dirty="0">
                <a:latin typeface="+mj-lt"/>
              </a:rPr>
              <a:t>SAN GIULIANO MILANESE</a:t>
            </a:r>
          </a:p>
          <a:p>
            <a:pPr marL="180975"/>
            <a:r>
              <a:rPr lang="it-IT" b="0" i="0" dirty="0">
                <a:solidFill>
                  <a:srgbClr val="202020"/>
                </a:solidFill>
                <a:effectLst/>
                <a:latin typeface="+mj-lt"/>
              </a:rPr>
              <a:t>La risorsa si occuperà della promozione dello sviluppo personale e sociale di individui e gruppi, creando programmi educativi, fungendo da supporto emotivo e sociale, collaborando con il personale sanitario e con le famiglie e monitorando i progressi degli utenti. Si occuperà anche della gestione della documentazione.</a:t>
            </a:r>
            <a:endParaRPr lang="it-IT" b="1" dirty="0">
              <a:solidFill>
                <a:srgbClr val="C00000"/>
              </a:solidFill>
              <a:latin typeface="+mj-lt"/>
            </a:endParaRPr>
          </a:p>
          <a:p>
            <a:pPr marL="180975"/>
            <a:r>
              <a:rPr lang="it-IT" b="1" dirty="0">
                <a:solidFill>
                  <a:srgbClr val="C00000"/>
                </a:solidFill>
                <a:latin typeface="+mj-lt"/>
              </a:rPr>
              <a:t>PROFILO IDEALE</a:t>
            </a:r>
            <a:r>
              <a:rPr lang="it-IT" dirty="0">
                <a:solidFill>
                  <a:srgbClr val="C00000"/>
                </a:solidFill>
                <a:latin typeface="+mj-lt"/>
              </a:rPr>
              <a:t>: </a:t>
            </a:r>
            <a:r>
              <a:rPr lang="it-IT" b="0" i="0" dirty="0">
                <a:solidFill>
                  <a:srgbClr val="000000"/>
                </a:solidFill>
                <a:effectLst/>
                <a:latin typeface="+mj-lt"/>
              </a:rPr>
              <a:t>Indispensabile  Laurea in Scienze dell’Educazione L-19 e minima esperienza in ruoli simili</a:t>
            </a:r>
          </a:p>
          <a:p>
            <a:pPr marL="180975"/>
            <a:r>
              <a:rPr lang="it-IT" b="1" dirty="0">
                <a:solidFill>
                  <a:srgbClr val="C00000"/>
                </a:solidFill>
                <a:latin typeface="+mj-lt"/>
              </a:rPr>
              <a:t>ORARIO DI LAVORO E CCNL</a:t>
            </a:r>
            <a:r>
              <a:rPr lang="it-IT" dirty="0">
                <a:solidFill>
                  <a:srgbClr val="C00000"/>
                </a:solidFill>
                <a:latin typeface="+mj-lt"/>
              </a:rPr>
              <a:t>: </a:t>
            </a:r>
            <a:r>
              <a:rPr lang="it-IT" b="1" i="0" dirty="0">
                <a:solidFill>
                  <a:srgbClr val="212529"/>
                </a:solidFill>
                <a:effectLst/>
                <a:latin typeface="+mj-lt"/>
              </a:rPr>
              <a:t>Full time di 38 h o Part time di 25 h settimanali su turni 6 gg su 7 con </a:t>
            </a:r>
            <a:r>
              <a:rPr lang="it-IT" b="1" i="0" dirty="0">
                <a:solidFill>
                  <a:srgbClr val="242424"/>
                </a:solidFill>
                <a:effectLst/>
                <a:latin typeface="+mj-lt"/>
              </a:rPr>
              <a:t>fascia oraria </a:t>
            </a:r>
            <a:r>
              <a:rPr lang="it-IT" b="1" i="0" dirty="0" err="1">
                <a:solidFill>
                  <a:srgbClr val="242424"/>
                </a:solidFill>
                <a:effectLst/>
                <a:latin typeface="+mj-lt"/>
              </a:rPr>
              <a:t>mat</a:t>
            </a:r>
            <a:r>
              <a:rPr lang="it-IT" b="1" i="0" dirty="0">
                <a:solidFill>
                  <a:srgbClr val="242424"/>
                </a:solidFill>
                <a:effectLst/>
                <a:latin typeface="+mj-lt"/>
              </a:rPr>
              <a:t>. dalle 9:00 alle 12:00,  </a:t>
            </a:r>
            <a:r>
              <a:rPr lang="it-IT" b="1" i="0" dirty="0" err="1">
                <a:solidFill>
                  <a:srgbClr val="242424"/>
                </a:solidFill>
                <a:effectLst/>
                <a:latin typeface="+mj-lt"/>
              </a:rPr>
              <a:t>pom</a:t>
            </a:r>
            <a:r>
              <a:rPr lang="it-IT" b="1" i="0" dirty="0">
                <a:solidFill>
                  <a:srgbClr val="242424"/>
                </a:solidFill>
                <a:effectLst/>
                <a:latin typeface="+mj-lt"/>
              </a:rPr>
              <a:t>. 14:30 alle 17:30, e/o una centrale dalle 9:00 alle 13:00, con 30 minuti di pausa, e poi dalle 13:30 alle 17:30/18:00 </a:t>
            </a:r>
            <a:r>
              <a:rPr lang="it-IT" b="1" i="0" dirty="0">
                <a:solidFill>
                  <a:srgbClr val="212529"/>
                </a:solidFill>
                <a:effectLst/>
                <a:latin typeface="+mj-lt"/>
              </a:rPr>
              <a:t> ; CCNL AIOP</a:t>
            </a:r>
            <a:endParaRPr lang="it-IT" dirty="0">
              <a:solidFill>
                <a:srgbClr val="202020"/>
              </a:solidFill>
              <a:latin typeface="+mj-lt"/>
              <a:cs typeface="Calibri"/>
            </a:endParaRPr>
          </a:p>
          <a:p>
            <a:pPr algn="l"/>
            <a:r>
              <a:rPr lang="it-IT" b="1" dirty="0">
                <a:solidFill>
                  <a:srgbClr val="C00000"/>
                </a:solidFill>
                <a:latin typeface="+mj-lt"/>
              </a:rPr>
              <a:t>     RETRIBUZIONE:</a:t>
            </a:r>
            <a:r>
              <a:rPr lang="it-IT" b="1" dirty="0">
                <a:latin typeface="+mj-lt"/>
              </a:rPr>
              <a:t> </a:t>
            </a:r>
            <a:r>
              <a:rPr lang="it-IT" dirty="0">
                <a:solidFill>
                  <a:srgbClr val="212529"/>
                </a:solidFill>
                <a:latin typeface="+mj-lt"/>
              </a:rPr>
              <a:t>€ </a:t>
            </a:r>
            <a:r>
              <a:rPr lang="it-IT" b="0" i="0" dirty="0">
                <a:solidFill>
                  <a:srgbClr val="212529"/>
                </a:solidFill>
                <a:effectLst/>
                <a:latin typeface="+mj-lt"/>
              </a:rPr>
              <a:t>1.746 mensili</a:t>
            </a:r>
            <a:endParaRPr lang="it-IT" b="0" i="0" dirty="0">
              <a:solidFill>
                <a:srgbClr val="202020"/>
              </a:solidFill>
              <a:effectLst/>
              <a:latin typeface="+mj-lt"/>
            </a:endParaRPr>
          </a:p>
          <a:p>
            <a:br>
              <a:rPr lang="it-IT" sz="1600" dirty="0"/>
            </a:br>
            <a:endParaRPr lang="it-IT" sz="12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041181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Rectángulo: esquinas redondeadas 3">
            <a:extLst>
              <a:ext uri="{FF2B5EF4-FFF2-40B4-BE49-F238E27FC236}">
                <a16:creationId xmlns:a16="http://schemas.microsoft.com/office/drawing/2014/main" id="{1270733F-66AA-44E6-948D-A51B9B348B22}"/>
              </a:ext>
            </a:extLst>
          </p:cNvPr>
          <p:cNvSpPr/>
          <p:nvPr/>
        </p:nvSpPr>
        <p:spPr>
          <a:xfrm>
            <a:off x="1506683" y="1350990"/>
            <a:ext cx="6890581" cy="694751"/>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strella: 10 puntas 11">
            <a:extLst>
              <a:ext uri="{FF2B5EF4-FFF2-40B4-BE49-F238E27FC236}">
                <a16:creationId xmlns:a16="http://schemas.microsoft.com/office/drawing/2014/main" id="{17D2570D-4EE7-FDE4-838B-5F3054D38EA5}"/>
              </a:ext>
            </a:extLst>
          </p:cNvPr>
          <p:cNvSpPr/>
          <p:nvPr/>
        </p:nvSpPr>
        <p:spPr>
          <a:xfrm>
            <a:off x="6802964" y="-443359"/>
            <a:ext cx="2148444"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strella: 10 puntas 11">
            <a:extLst>
              <a:ext uri="{FF2B5EF4-FFF2-40B4-BE49-F238E27FC236}">
                <a16:creationId xmlns:a16="http://schemas.microsoft.com/office/drawing/2014/main" id="{1E7ACD78-4745-3093-22CB-9AA3A74023E5}"/>
              </a:ext>
            </a:extLst>
          </p:cNvPr>
          <p:cNvSpPr/>
          <p:nvPr/>
        </p:nvSpPr>
        <p:spPr>
          <a:xfrm>
            <a:off x="7720067" y="907653"/>
            <a:ext cx="2411930"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8FB0DD42-166B-A725-BDD7-37C04FF95132}"/>
              </a:ext>
            </a:extLst>
          </p:cNvPr>
          <p:cNvSpPr/>
          <p:nvPr/>
        </p:nvSpPr>
        <p:spPr>
          <a:xfrm>
            <a:off x="-935872" y="1783538"/>
            <a:ext cx="2686289"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87476D3-3709-E216-3247-B21466023F13}"/>
              </a:ext>
            </a:extLst>
          </p:cNvPr>
          <p:cNvSpPr/>
          <p:nvPr/>
        </p:nvSpPr>
        <p:spPr>
          <a:xfrm flipH="1">
            <a:off x="1362009" y="2285428"/>
            <a:ext cx="225773"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7B05571-3F2F-B66D-6F89-E576482E0C43}"/>
              </a:ext>
            </a:extLst>
          </p:cNvPr>
          <p:cNvGrpSpPr/>
          <p:nvPr/>
        </p:nvGrpSpPr>
        <p:grpSpPr>
          <a:xfrm>
            <a:off x="600785" y="654770"/>
            <a:ext cx="1126964"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0BAAC95-C7EF-0071-8CDB-BD31C338643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C0A9F682-32EA-0834-1BF8-0E3A5F6AAAD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74F1A7B-FB59-D30D-CAF3-990AE889B663}"/>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B55C5C3F-84A3-9F20-0B27-5EDB36960276}"/>
              </a:ext>
            </a:extLst>
          </p:cNvPr>
          <p:cNvSpPr/>
          <p:nvPr/>
        </p:nvSpPr>
        <p:spPr>
          <a:xfrm>
            <a:off x="1331307" y="2809147"/>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5D74"/>
              </a:solidFill>
              <a:latin typeface="Arial"/>
              <a:ea typeface="Arial"/>
              <a:cs typeface="Arial"/>
              <a:sym typeface="Arial"/>
            </a:endParaRPr>
          </a:p>
        </p:txBody>
      </p:sp>
      <p:grpSp>
        <p:nvGrpSpPr>
          <p:cNvPr id="46" name="Google Shape;5450;p71">
            <a:extLst>
              <a:ext uri="{FF2B5EF4-FFF2-40B4-BE49-F238E27FC236}">
                <a16:creationId xmlns:a16="http://schemas.microsoft.com/office/drawing/2014/main" id="{D08E102E-AEB1-2D8D-4C61-30A27A9491D0}"/>
              </a:ext>
            </a:extLst>
          </p:cNvPr>
          <p:cNvGrpSpPr/>
          <p:nvPr/>
        </p:nvGrpSpPr>
        <p:grpSpPr>
          <a:xfrm>
            <a:off x="1348051" y="3374192"/>
            <a:ext cx="368186" cy="364224"/>
            <a:chOff x="-64406125" y="3362225"/>
            <a:chExt cx="318225" cy="314800"/>
          </a:xfrm>
          <a:solidFill>
            <a:srgbClr val="D91A2A"/>
          </a:solidFill>
        </p:grpSpPr>
        <p:sp>
          <p:nvSpPr>
            <p:cNvPr id="47" name="Google Shape;5451;p71">
              <a:extLst>
                <a:ext uri="{FF2B5EF4-FFF2-40B4-BE49-F238E27FC236}">
                  <a16:creationId xmlns:a16="http://schemas.microsoft.com/office/drawing/2014/main" id="{E949019F-C147-4348-64A7-973E1E2131DE}"/>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5452;p71">
              <a:extLst>
                <a:ext uri="{FF2B5EF4-FFF2-40B4-BE49-F238E27FC236}">
                  <a16:creationId xmlns:a16="http://schemas.microsoft.com/office/drawing/2014/main" id="{0B86432F-B552-B456-A368-15B4634B233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245;p6">
            <a:extLst>
              <a:ext uri="{FF2B5EF4-FFF2-40B4-BE49-F238E27FC236}">
                <a16:creationId xmlns:a16="http://schemas.microsoft.com/office/drawing/2014/main" id="{1BF0E7BC-D716-4B5D-83DA-17A0FB971196}"/>
              </a:ext>
            </a:extLst>
          </p:cNvPr>
          <p:cNvSpPr/>
          <p:nvPr/>
        </p:nvSpPr>
        <p:spPr>
          <a:xfrm rot="5400000">
            <a:off x="3675712" y="1222973"/>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Anello 10">
            <a:extLst>
              <a:ext uri="{FF2B5EF4-FFF2-40B4-BE49-F238E27FC236}">
                <a16:creationId xmlns:a16="http://schemas.microsoft.com/office/drawing/2014/main" id="{B065206F-F6B0-4960-96A4-82CE4836C540}"/>
              </a:ext>
            </a:extLst>
          </p:cNvPr>
          <p:cNvSpPr/>
          <p:nvPr/>
        </p:nvSpPr>
        <p:spPr>
          <a:xfrm>
            <a:off x="7425071" y="4550303"/>
            <a:ext cx="594543" cy="594799"/>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Casella di testo 2">
            <a:extLst>
              <a:ext uri="{FF2B5EF4-FFF2-40B4-BE49-F238E27FC236}">
                <a16:creationId xmlns:a16="http://schemas.microsoft.com/office/drawing/2014/main" id="{9BFAA39F-E795-4F46-8556-F0918220A217}"/>
              </a:ext>
            </a:extLst>
          </p:cNvPr>
          <p:cNvSpPr txBox="1"/>
          <p:nvPr/>
        </p:nvSpPr>
        <p:spPr>
          <a:xfrm>
            <a:off x="1509062" y="118862"/>
            <a:ext cx="7523525" cy="47263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8900"/>
            <a:r>
              <a:rPr lang="it-IT" sz="4000" b="1" dirty="0">
                <a:solidFill>
                  <a:srgbClr val="C00000"/>
                </a:solidFill>
                <a:latin typeface="+mn-lt"/>
              </a:rPr>
              <a:t>10 OSS</a:t>
            </a:r>
            <a:endParaRPr lang="it-IT" dirty="0"/>
          </a:p>
          <a:p>
            <a:pPr marL="898525"/>
            <a:r>
              <a:rPr lang="it-IT" sz="2000" b="1" dirty="0">
                <a:solidFill>
                  <a:srgbClr val="C00000"/>
                </a:solidFill>
                <a:latin typeface="+mn-lt"/>
              </a:rPr>
              <a:t>(ID-76387)</a:t>
            </a:r>
            <a:endParaRPr lang="it-IT" dirty="0"/>
          </a:p>
          <a:p>
            <a:r>
              <a:rPr lang="it-IT" sz="2000" b="1" dirty="0">
                <a:solidFill>
                  <a:srgbClr val="C00000"/>
                </a:solidFill>
                <a:latin typeface="+mn-lt"/>
              </a:rPr>
              <a:t>  </a:t>
            </a:r>
          </a:p>
          <a:p>
            <a:r>
              <a:rPr lang="it-IT" sz="2000" dirty="0">
                <a:latin typeface="+mn-lt"/>
              </a:rPr>
              <a:t>TIPOLOGIA DI CONTRATTO: </a:t>
            </a:r>
            <a:r>
              <a:rPr lang="it-IT" sz="2000" b="1" dirty="0">
                <a:latin typeface="+mn-lt"/>
              </a:rPr>
              <a:t>DETERMINATO FINALIZZATO A INDETERMINATO</a:t>
            </a:r>
          </a:p>
          <a:p>
            <a:endParaRPr lang="it-IT" sz="2000" dirty="0">
              <a:latin typeface="+mn-lt"/>
            </a:endParaRPr>
          </a:p>
          <a:p>
            <a:r>
              <a:rPr lang="it-IT" sz="2000" dirty="0">
                <a:latin typeface="+mn-lt"/>
              </a:rPr>
              <a:t>   SEDE DI LAVORO: </a:t>
            </a:r>
            <a:r>
              <a:rPr lang="it-IT" sz="2000" b="1" dirty="0">
                <a:latin typeface="+mn-lt"/>
              </a:rPr>
              <a:t>SAN GIULIANO MILANESE</a:t>
            </a:r>
            <a:endParaRPr lang="it-IT" sz="2000" b="1" dirty="0">
              <a:latin typeface="Calibri"/>
            </a:endParaRPr>
          </a:p>
          <a:p>
            <a:pPr marL="180975"/>
            <a:endParaRPr lang="it-IT" sz="1200" dirty="0">
              <a:latin typeface="+mn-lt"/>
            </a:endParaRPr>
          </a:p>
          <a:p>
            <a:pPr marL="180975"/>
            <a:r>
              <a:rPr lang="it-IT" sz="1200" b="0" i="0" dirty="0">
                <a:solidFill>
                  <a:srgbClr val="202020"/>
                </a:solidFill>
                <a:effectLst/>
                <a:latin typeface="+mn-lt"/>
              </a:rPr>
              <a:t>La risorsa si occuperà di Assistenza di base a pazienti anziani e/o in non - </a:t>
            </a:r>
            <a:r>
              <a:rPr lang="it-IT" sz="1200" b="0" i="0" dirty="0" err="1">
                <a:solidFill>
                  <a:srgbClr val="202020"/>
                </a:solidFill>
                <a:effectLst/>
                <a:latin typeface="+mn-lt"/>
              </a:rPr>
              <a:t>autossuficienza</a:t>
            </a:r>
            <a:r>
              <a:rPr lang="it-IT" sz="1200" b="0" i="0" dirty="0">
                <a:solidFill>
                  <a:srgbClr val="202020"/>
                </a:solidFill>
                <a:effectLst/>
                <a:latin typeface="+mn-lt"/>
              </a:rPr>
              <a:t>, assistenza nelle attività quotidiane (igiene, mobilizzazione, alimentazione, monitoraggio dello stato di salute, supporto nelle attività motorie, supporto emotivo, aiuto nella somministrazione e distribuzione dei pasti.</a:t>
            </a:r>
            <a:endParaRPr lang="it-IT" sz="1200" b="1" dirty="0">
              <a:solidFill>
                <a:srgbClr val="C00000"/>
              </a:solidFill>
              <a:latin typeface="+mn-lt"/>
            </a:endParaRPr>
          </a:p>
          <a:p>
            <a:pPr marL="180975"/>
            <a:endParaRPr lang="it-IT" sz="1200" b="1" dirty="0">
              <a:solidFill>
                <a:srgbClr val="C00000"/>
              </a:solidFill>
              <a:latin typeface="+mn-lt"/>
            </a:endParaRPr>
          </a:p>
          <a:p>
            <a:pPr marL="180975"/>
            <a:r>
              <a:rPr lang="it-IT" sz="1200" b="1" dirty="0">
                <a:solidFill>
                  <a:srgbClr val="C00000"/>
                </a:solidFill>
                <a:latin typeface="+mn-lt"/>
              </a:rPr>
              <a:t>PROFILO IDEALE</a:t>
            </a:r>
            <a:r>
              <a:rPr lang="it-IT" sz="1200" dirty="0">
                <a:solidFill>
                  <a:srgbClr val="C00000"/>
                </a:solidFill>
                <a:latin typeface="+mn-lt"/>
              </a:rPr>
              <a:t>: </a:t>
            </a:r>
            <a:r>
              <a:rPr lang="it-IT" sz="1200" b="0" i="0" dirty="0">
                <a:solidFill>
                  <a:srgbClr val="000000"/>
                </a:solidFill>
                <a:effectLst/>
                <a:latin typeface="+mn-lt"/>
              </a:rPr>
              <a:t>Indispensabile Attestato Qualifica Professionale di </a:t>
            </a:r>
            <a:r>
              <a:rPr lang="it-IT" sz="1200" dirty="0">
                <a:latin typeface="+mn-lt"/>
              </a:rPr>
              <a:t>OSS</a:t>
            </a:r>
            <a:r>
              <a:rPr lang="it-IT" sz="1200" b="0" i="0" dirty="0">
                <a:solidFill>
                  <a:srgbClr val="000000"/>
                </a:solidFill>
                <a:effectLst/>
                <a:latin typeface="+mn-lt"/>
              </a:rPr>
              <a:t> e disponibilità a lavorare su turni anche notturni</a:t>
            </a:r>
          </a:p>
          <a:p>
            <a:pPr marL="180975"/>
            <a:endParaRPr lang="it-IT" sz="1200" dirty="0">
              <a:solidFill>
                <a:schemeClr val="tx1"/>
              </a:solidFill>
              <a:latin typeface="+mn-lt"/>
              <a:cs typeface="Calibri"/>
            </a:endParaRPr>
          </a:p>
          <a:p>
            <a:pPr marL="180975"/>
            <a:r>
              <a:rPr lang="it-IT" sz="1200" b="1" dirty="0">
                <a:solidFill>
                  <a:srgbClr val="C00000"/>
                </a:solidFill>
                <a:latin typeface="+mn-lt"/>
              </a:rPr>
              <a:t>ORARIO DI LAVORO E CCNL</a:t>
            </a:r>
            <a:r>
              <a:rPr lang="it-IT" sz="1200" dirty="0">
                <a:solidFill>
                  <a:srgbClr val="C00000"/>
                </a:solidFill>
                <a:latin typeface="+mn-lt"/>
              </a:rPr>
              <a:t>: </a:t>
            </a:r>
            <a:r>
              <a:rPr lang="it-IT" sz="1200" b="1" i="0" dirty="0">
                <a:solidFill>
                  <a:srgbClr val="212529"/>
                </a:solidFill>
                <a:effectLst/>
                <a:latin typeface="+mn-lt"/>
              </a:rPr>
              <a:t>Full time di 38 h  settimanali su turni 7 gg su 7;  CCNL AIOP</a:t>
            </a:r>
            <a:endParaRPr lang="it-IT" sz="1200" dirty="0">
              <a:solidFill>
                <a:srgbClr val="202020"/>
              </a:solidFill>
              <a:latin typeface="+mn-lt"/>
              <a:cs typeface="Calibri"/>
            </a:endParaRPr>
          </a:p>
          <a:p>
            <a:pPr algn="l"/>
            <a:r>
              <a:rPr lang="it-IT" sz="1200" b="1" dirty="0">
                <a:solidFill>
                  <a:srgbClr val="C00000"/>
                </a:solidFill>
                <a:latin typeface="+mn-lt"/>
              </a:rPr>
              <a:t>     RETRIBUZIONE:</a:t>
            </a:r>
            <a:r>
              <a:rPr lang="it-IT" sz="1200" b="1" dirty="0">
                <a:latin typeface="+mn-lt"/>
              </a:rPr>
              <a:t> </a:t>
            </a:r>
            <a:r>
              <a:rPr lang="it-IT" sz="1200" dirty="0">
                <a:solidFill>
                  <a:srgbClr val="212529"/>
                </a:solidFill>
                <a:latin typeface="+mn-lt"/>
              </a:rPr>
              <a:t>€ </a:t>
            </a:r>
            <a:r>
              <a:rPr lang="it-IT" sz="1200" b="0" i="0" dirty="0">
                <a:solidFill>
                  <a:srgbClr val="212529"/>
                </a:solidFill>
                <a:effectLst/>
                <a:latin typeface="+mn-lt"/>
              </a:rPr>
              <a:t>1.467,90 mensili</a:t>
            </a:r>
            <a:endParaRPr lang="it-IT" sz="1200" b="0" i="0" dirty="0">
              <a:solidFill>
                <a:srgbClr val="202020"/>
              </a:solidFill>
              <a:effectLst/>
              <a:latin typeface="+mn-lt"/>
            </a:endParaRPr>
          </a:p>
          <a:p>
            <a:br>
              <a:rPr lang="it-IT" sz="1600" dirty="0"/>
            </a:br>
            <a:endParaRPr lang="it-IT" sz="12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12712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Rectángulo: esquinas redondeadas 3">
            <a:extLst>
              <a:ext uri="{FF2B5EF4-FFF2-40B4-BE49-F238E27FC236}">
                <a16:creationId xmlns:a16="http://schemas.microsoft.com/office/drawing/2014/main" id="{1270733F-66AA-44E6-948D-A51B9B348B22}"/>
              </a:ext>
            </a:extLst>
          </p:cNvPr>
          <p:cNvSpPr/>
          <p:nvPr/>
        </p:nvSpPr>
        <p:spPr>
          <a:xfrm>
            <a:off x="1506683" y="1350990"/>
            <a:ext cx="6890581" cy="694751"/>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strella: 10 puntas 11">
            <a:extLst>
              <a:ext uri="{FF2B5EF4-FFF2-40B4-BE49-F238E27FC236}">
                <a16:creationId xmlns:a16="http://schemas.microsoft.com/office/drawing/2014/main" id="{17D2570D-4EE7-FDE4-838B-5F3054D38EA5}"/>
              </a:ext>
            </a:extLst>
          </p:cNvPr>
          <p:cNvSpPr/>
          <p:nvPr/>
        </p:nvSpPr>
        <p:spPr>
          <a:xfrm>
            <a:off x="6802964" y="-443359"/>
            <a:ext cx="2148444"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strella: 10 puntas 11">
            <a:extLst>
              <a:ext uri="{FF2B5EF4-FFF2-40B4-BE49-F238E27FC236}">
                <a16:creationId xmlns:a16="http://schemas.microsoft.com/office/drawing/2014/main" id="{1E7ACD78-4745-3093-22CB-9AA3A74023E5}"/>
              </a:ext>
            </a:extLst>
          </p:cNvPr>
          <p:cNvSpPr/>
          <p:nvPr/>
        </p:nvSpPr>
        <p:spPr>
          <a:xfrm>
            <a:off x="7720067" y="907653"/>
            <a:ext cx="2411930"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8FB0DD42-166B-A725-BDD7-37C04FF95132}"/>
              </a:ext>
            </a:extLst>
          </p:cNvPr>
          <p:cNvSpPr/>
          <p:nvPr/>
        </p:nvSpPr>
        <p:spPr>
          <a:xfrm>
            <a:off x="-935872" y="1783538"/>
            <a:ext cx="2686289"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87476D3-3709-E216-3247-B21466023F13}"/>
              </a:ext>
            </a:extLst>
          </p:cNvPr>
          <p:cNvSpPr/>
          <p:nvPr/>
        </p:nvSpPr>
        <p:spPr>
          <a:xfrm flipH="1">
            <a:off x="1362009" y="2285428"/>
            <a:ext cx="225773"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7B05571-3F2F-B66D-6F89-E576482E0C43}"/>
              </a:ext>
            </a:extLst>
          </p:cNvPr>
          <p:cNvGrpSpPr/>
          <p:nvPr/>
        </p:nvGrpSpPr>
        <p:grpSpPr>
          <a:xfrm>
            <a:off x="600785" y="654770"/>
            <a:ext cx="1126964"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0BAAC95-C7EF-0071-8CDB-BD31C338643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C0A9F682-32EA-0834-1BF8-0E3A5F6AAAD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74F1A7B-FB59-D30D-CAF3-990AE889B663}"/>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B55C5C3F-84A3-9F20-0B27-5EDB36960276}"/>
              </a:ext>
            </a:extLst>
          </p:cNvPr>
          <p:cNvSpPr/>
          <p:nvPr/>
        </p:nvSpPr>
        <p:spPr>
          <a:xfrm>
            <a:off x="1331307" y="2809147"/>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5D74"/>
              </a:solidFill>
              <a:latin typeface="Arial"/>
              <a:ea typeface="Arial"/>
              <a:cs typeface="Arial"/>
              <a:sym typeface="Arial"/>
            </a:endParaRPr>
          </a:p>
        </p:txBody>
      </p:sp>
      <p:grpSp>
        <p:nvGrpSpPr>
          <p:cNvPr id="46" name="Google Shape;5450;p71">
            <a:extLst>
              <a:ext uri="{FF2B5EF4-FFF2-40B4-BE49-F238E27FC236}">
                <a16:creationId xmlns:a16="http://schemas.microsoft.com/office/drawing/2014/main" id="{D08E102E-AEB1-2D8D-4C61-30A27A9491D0}"/>
              </a:ext>
            </a:extLst>
          </p:cNvPr>
          <p:cNvGrpSpPr/>
          <p:nvPr/>
        </p:nvGrpSpPr>
        <p:grpSpPr>
          <a:xfrm>
            <a:off x="1348051" y="3772402"/>
            <a:ext cx="368186" cy="364224"/>
            <a:chOff x="-64406125" y="3362225"/>
            <a:chExt cx="318225" cy="314800"/>
          </a:xfrm>
          <a:solidFill>
            <a:srgbClr val="D91A2A"/>
          </a:solidFill>
        </p:grpSpPr>
        <p:sp>
          <p:nvSpPr>
            <p:cNvPr id="47" name="Google Shape;5451;p71">
              <a:extLst>
                <a:ext uri="{FF2B5EF4-FFF2-40B4-BE49-F238E27FC236}">
                  <a16:creationId xmlns:a16="http://schemas.microsoft.com/office/drawing/2014/main" id="{E949019F-C147-4348-64A7-973E1E2131DE}"/>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5452;p71">
              <a:extLst>
                <a:ext uri="{FF2B5EF4-FFF2-40B4-BE49-F238E27FC236}">
                  <a16:creationId xmlns:a16="http://schemas.microsoft.com/office/drawing/2014/main" id="{0B86432F-B552-B456-A368-15B4634B233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245;p6">
            <a:extLst>
              <a:ext uri="{FF2B5EF4-FFF2-40B4-BE49-F238E27FC236}">
                <a16:creationId xmlns:a16="http://schemas.microsoft.com/office/drawing/2014/main" id="{1BF0E7BC-D716-4B5D-83DA-17A0FB971196}"/>
              </a:ext>
            </a:extLst>
          </p:cNvPr>
          <p:cNvSpPr/>
          <p:nvPr/>
        </p:nvSpPr>
        <p:spPr>
          <a:xfrm rot="5400000">
            <a:off x="3669090" y="1169477"/>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Anello 10">
            <a:extLst>
              <a:ext uri="{FF2B5EF4-FFF2-40B4-BE49-F238E27FC236}">
                <a16:creationId xmlns:a16="http://schemas.microsoft.com/office/drawing/2014/main" id="{B065206F-F6B0-4960-96A4-82CE4836C540}"/>
              </a:ext>
            </a:extLst>
          </p:cNvPr>
          <p:cNvSpPr/>
          <p:nvPr/>
        </p:nvSpPr>
        <p:spPr>
          <a:xfrm>
            <a:off x="7425071" y="4550303"/>
            <a:ext cx="594543" cy="594799"/>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Casella di testo 2">
            <a:extLst>
              <a:ext uri="{FF2B5EF4-FFF2-40B4-BE49-F238E27FC236}">
                <a16:creationId xmlns:a16="http://schemas.microsoft.com/office/drawing/2014/main" id="{9BFAA39F-E795-4F46-8556-F0918220A217}"/>
              </a:ext>
            </a:extLst>
          </p:cNvPr>
          <p:cNvSpPr txBox="1"/>
          <p:nvPr/>
        </p:nvSpPr>
        <p:spPr>
          <a:xfrm>
            <a:off x="1500933" y="161814"/>
            <a:ext cx="7523525" cy="47263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8900"/>
            <a:r>
              <a:rPr lang="it-IT" sz="4000" b="1" dirty="0">
                <a:solidFill>
                  <a:srgbClr val="C00000"/>
                </a:solidFill>
                <a:latin typeface="+mj-lt"/>
              </a:rPr>
              <a:t>1 ADDETTO/A ALLE PULIZIE </a:t>
            </a:r>
            <a:endParaRPr lang="it-IT" dirty="0">
              <a:latin typeface="+mj-lt"/>
            </a:endParaRPr>
          </a:p>
          <a:p>
            <a:pPr marL="898525"/>
            <a:r>
              <a:rPr lang="it-IT" sz="2000" b="1" dirty="0">
                <a:solidFill>
                  <a:srgbClr val="C00000"/>
                </a:solidFill>
                <a:latin typeface="+mn-lt"/>
              </a:rPr>
              <a:t>(ID-85635)</a:t>
            </a:r>
            <a:endParaRPr lang="it-IT" dirty="0"/>
          </a:p>
          <a:p>
            <a:r>
              <a:rPr lang="it-IT" sz="2000" b="1" dirty="0">
                <a:solidFill>
                  <a:srgbClr val="C00000"/>
                </a:solidFill>
                <a:latin typeface="+mn-lt"/>
              </a:rPr>
              <a:t>  </a:t>
            </a:r>
          </a:p>
          <a:p>
            <a:r>
              <a:rPr lang="it-IT" sz="2000" dirty="0">
                <a:latin typeface="+mn-lt"/>
              </a:rPr>
              <a:t>TIPOLOGIA DI CONTRATTO: </a:t>
            </a:r>
            <a:r>
              <a:rPr lang="it-IT" sz="2000" b="1" dirty="0">
                <a:latin typeface="+mn-lt"/>
              </a:rPr>
              <a:t>DETERMINATO </a:t>
            </a:r>
          </a:p>
          <a:p>
            <a:endParaRPr lang="it-IT" sz="2000" dirty="0">
              <a:latin typeface="+mn-lt"/>
            </a:endParaRPr>
          </a:p>
          <a:p>
            <a:r>
              <a:rPr lang="it-IT" sz="2000" dirty="0">
                <a:latin typeface="+mn-lt"/>
              </a:rPr>
              <a:t>   </a:t>
            </a:r>
            <a:r>
              <a:rPr lang="it-IT" dirty="0">
                <a:latin typeface="+mj-lt"/>
              </a:rPr>
              <a:t>SEDE DI LAVORO: </a:t>
            </a:r>
            <a:r>
              <a:rPr lang="it-IT" b="1" dirty="0">
                <a:latin typeface="+mj-lt"/>
              </a:rPr>
              <a:t>SAN GIULIANO MILANESE</a:t>
            </a:r>
          </a:p>
          <a:p>
            <a:pPr marL="180975"/>
            <a:endParaRPr lang="it-IT" dirty="0">
              <a:latin typeface="+mj-lt"/>
            </a:endParaRPr>
          </a:p>
          <a:p>
            <a:pPr marL="180975"/>
            <a:r>
              <a:rPr lang="it-IT" dirty="0">
                <a:latin typeface="+mj-lt"/>
                <a:cs typeface="Arial" panose="020B0604020202020204" pitchFamily="34" charset="0"/>
              </a:rPr>
              <a:t>La risorsa si occuperà di pulizie presso edifici e condomini</a:t>
            </a:r>
            <a:endParaRPr lang="it-IT" b="1" dirty="0">
              <a:solidFill>
                <a:srgbClr val="C00000"/>
              </a:solidFill>
              <a:latin typeface="+mj-lt"/>
              <a:cs typeface="Arial" panose="020B0604020202020204" pitchFamily="34" charset="0"/>
            </a:endParaRPr>
          </a:p>
          <a:p>
            <a:pPr marL="180975"/>
            <a:r>
              <a:rPr lang="it-IT" b="1" dirty="0">
                <a:solidFill>
                  <a:srgbClr val="C00000"/>
                </a:solidFill>
                <a:latin typeface="+mj-lt"/>
              </a:rPr>
              <a:t>PROFILO IDEALE</a:t>
            </a:r>
            <a:r>
              <a:rPr lang="it-IT" dirty="0">
                <a:solidFill>
                  <a:srgbClr val="C00000"/>
                </a:solidFill>
                <a:latin typeface="+mj-lt"/>
              </a:rPr>
              <a:t>: </a:t>
            </a:r>
            <a:r>
              <a:rPr lang="it-IT" dirty="0">
                <a:latin typeface="+mj-lt"/>
              </a:rPr>
              <a:t> richiesta minima esperienza in ruoli simili,  possesso  Patente B preferibile</a:t>
            </a:r>
            <a:endParaRPr lang="it-IT" b="0" i="0" dirty="0">
              <a:solidFill>
                <a:srgbClr val="000000"/>
              </a:solidFill>
              <a:effectLst/>
              <a:latin typeface="+mj-lt"/>
            </a:endParaRPr>
          </a:p>
          <a:p>
            <a:pPr marL="180975"/>
            <a:endParaRPr lang="it-IT" dirty="0">
              <a:solidFill>
                <a:schemeClr val="tx1"/>
              </a:solidFill>
              <a:latin typeface="+mj-lt"/>
              <a:cs typeface="Calibri"/>
            </a:endParaRPr>
          </a:p>
          <a:p>
            <a:pPr marL="180975"/>
            <a:r>
              <a:rPr lang="it-IT" b="1" dirty="0">
                <a:solidFill>
                  <a:srgbClr val="C00000"/>
                </a:solidFill>
                <a:latin typeface="+mj-lt"/>
              </a:rPr>
              <a:t>ORARIO DI LAVORO E CCNL</a:t>
            </a:r>
            <a:r>
              <a:rPr lang="it-IT" dirty="0">
                <a:solidFill>
                  <a:srgbClr val="C00000"/>
                </a:solidFill>
                <a:latin typeface="+mj-lt"/>
              </a:rPr>
              <a:t>: </a:t>
            </a:r>
            <a:r>
              <a:rPr lang="it-IT" b="1" dirty="0">
                <a:latin typeface="+mj-lt"/>
              </a:rPr>
              <a:t>part time CCNL MULTISERVIZI</a:t>
            </a:r>
            <a:endParaRPr lang="it-IT" dirty="0">
              <a:solidFill>
                <a:srgbClr val="202020"/>
              </a:solidFill>
              <a:latin typeface="+mj-lt"/>
              <a:cs typeface="Calibri"/>
            </a:endParaRPr>
          </a:p>
          <a:p>
            <a:r>
              <a:rPr lang="it-IT" b="1" dirty="0">
                <a:solidFill>
                  <a:srgbClr val="C00000"/>
                </a:solidFill>
                <a:latin typeface="+mj-lt"/>
              </a:rPr>
              <a:t>     RETRIBUZIONE:</a:t>
            </a:r>
            <a:r>
              <a:rPr lang="it-IT" b="1" dirty="0">
                <a:latin typeface="+mj-lt"/>
              </a:rPr>
              <a:t> I</a:t>
            </a:r>
            <a:r>
              <a:rPr lang="it-IT" dirty="0">
                <a:latin typeface="+mj-lt"/>
              </a:rPr>
              <a:t>nquadramento commisurato al profilo e all’esperienza</a:t>
            </a:r>
            <a:endParaRPr lang="it-IT" b="0" i="0" dirty="0">
              <a:solidFill>
                <a:srgbClr val="202020"/>
              </a:solidFill>
              <a:effectLst/>
              <a:latin typeface="+mj-lt"/>
            </a:endParaRPr>
          </a:p>
          <a:p>
            <a:br>
              <a:rPr lang="it-IT" sz="1100" dirty="0"/>
            </a:br>
            <a:endParaRPr lang="it-IT" sz="11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02979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Rectángulo: esquinas redondeadas 3">
            <a:extLst>
              <a:ext uri="{FF2B5EF4-FFF2-40B4-BE49-F238E27FC236}">
                <a16:creationId xmlns:a16="http://schemas.microsoft.com/office/drawing/2014/main" id="{1270733F-66AA-44E6-948D-A51B9B348B22}"/>
              </a:ext>
            </a:extLst>
          </p:cNvPr>
          <p:cNvSpPr/>
          <p:nvPr/>
        </p:nvSpPr>
        <p:spPr>
          <a:xfrm>
            <a:off x="1506683" y="1350990"/>
            <a:ext cx="6890581" cy="694751"/>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strella: 10 puntas 11">
            <a:extLst>
              <a:ext uri="{FF2B5EF4-FFF2-40B4-BE49-F238E27FC236}">
                <a16:creationId xmlns:a16="http://schemas.microsoft.com/office/drawing/2014/main" id="{17D2570D-4EE7-FDE4-838B-5F3054D38EA5}"/>
              </a:ext>
            </a:extLst>
          </p:cNvPr>
          <p:cNvSpPr/>
          <p:nvPr/>
        </p:nvSpPr>
        <p:spPr>
          <a:xfrm>
            <a:off x="6802964" y="-443359"/>
            <a:ext cx="2148444"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strella: 10 puntas 11">
            <a:extLst>
              <a:ext uri="{FF2B5EF4-FFF2-40B4-BE49-F238E27FC236}">
                <a16:creationId xmlns:a16="http://schemas.microsoft.com/office/drawing/2014/main" id="{1E7ACD78-4745-3093-22CB-9AA3A74023E5}"/>
              </a:ext>
            </a:extLst>
          </p:cNvPr>
          <p:cNvSpPr/>
          <p:nvPr/>
        </p:nvSpPr>
        <p:spPr>
          <a:xfrm>
            <a:off x="7720067" y="907653"/>
            <a:ext cx="2411930"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8FB0DD42-166B-A725-BDD7-37C04FF95132}"/>
              </a:ext>
            </a:extLst>
          </p:cNvPr>
          <p:cNvSpPr/>
          <p:nvPr/>
        </p:nvSpPr>
        <p:spPr>
          <a:xfrm>
            <a:off x="-935872" y="1783538"/>
            <a:ext cx="2686289"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87476D3-3709-E216-3247-B21466023F13}"/>
              </a:ext>
            </a:extLst>
          </p:cNvPr>
          <p:cNvSpPr/>
          <p:nvPr/>
        </p:nvSpPr>
        <p:spPr>
          <a:xfrm flipH="1">
            <a:off x="1362009" y="2285428"/>
            <a:ext cx="225773"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7B05571-3F2F-B66D-6F89-E576482E0C43}"/>
              </a:ext>
            </a:extLst>
          </p:cNvPr>
          <p:cNvGrpSpPr/>
          <p:nvPr/>
        </p:nvGrpSpPr>
        <p:grpSpPr>
          <a:xfrm>
            <a:off x="600785" y="654770"/>
            <a:ext cx="1126964"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0BAAC95-C7EF-0071-8CDB-BD31C338643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C0A9F682-32EA-0834-1BF8-0E3A5F6AAAD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74F1A7B-FB59-D30D-CAF3-990AE889B663}"/>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B55C5C3F-84A3-9F20-0B27-5EDB36960276}"/>
              </a:ext>
            </a:extLst>
          </p:cNvPr>
          <p:cNvSpPr/>
          <p:nvPr/>
        </p:nvSpPr>
        <p:spPr>
          <a:xfrm>
            <a:off x="1331307" y="2809147"/>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5D74"/>
              </a:solidFill>
              <a:latin typeface="Arial"/>
              <a:ea typeface="Arial"/>
              <a:cs typeface="Arial"/>
              <a:sym typeface="Arial"/>
            </a:endParaRPr>
          </a:p>
        </p:txBody>
      </p:sp>
      <p:grpSp>
        <p:nvGrpSpPr>
          <p:cNvPr id="46" name="Google Shape;5450;p71">
            <a:extLst>
              <a:ext uri="{FF2B5EF4-FFF2-40B4-BE49-F238E27FC236}">
                <a16:creationId xmlns:a16="http://schemas.microsoft.com/office/drawing/2014/main" id="{D08E102E-AEB1-2D8D-4C61-30A27A9491D0}"/>
              </a:ext>
            </a:extLst>
          </p:cNvPr>
          <p:cNvGrpSpPr/>
          <p:nvPr/>
        </p:nvGrpSpPr>
        <p:grpSpPr>
          <a:xfrm>
            <a:off x="1348051" y="3772402"/>
            <a:ext cx="368186" cy="364224"/>
            <a:chOff x="-64406125" y="3362225"/>
            <a:chExt cx="318225" cy="314800"/>
          </a:xfrm>
          <a:solidFill>
            <a:srgbClr val="D91A2A"/>
          </a:solidFill>
        </p:grpSpPr>
        <p:sp>
          <p:nvSpPr>
            <p:cNvPr id="47" name="Google Shape;5451;p71">
              <a:extLst>
                <a:ext uri="{FF2B5EF4-FFF2-40B4-BE49-F238E27FC236}">
                  <a16:creationId xmlns:a16="http://schemas.microsoft.com/office/drawing/2014/main" id="{E949019F-C147-4348-64A7-973E1E2131DE}"/>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5452;p71">
              <a:extLst>
                <a:ext uri="{FF2B5EF4-FFF2-40B4-BE49-F238E27FC236}">
                  <a16:creationId xmlns:a16="http://schemas.microsoft.com/office/drawing/2014/main" id="{0B86432F-B552-B456-A368-15B4634B233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245;p6">
            <a:extLst>
              <a:ext uri="{FF2B5EF4-FFF2-40B4-BE49-F238E27FC236}">
                <a16:creationId xmlns:a16="http://schemas.microsoft.com/office/drawing/2014/main" id="{1BF0E7BC-D716-4B5D-83DA-17A0FB971196}"/>
              </a:ext>
            </a:extLst>
          </p:cNvPr>
          <p:cNvSpPr/>
          <p:nvPr/>
        </p:nvSpPr>
        <p:spPr>
          <a:xfrm rot="5400000">
            <a:off x="3669090" y="1169477"/>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Anello 10">
            <a:extLst>
              <a:ext uri="{FF2B5EF4-FFF2-40B4-BE49-F238E27FC236}">
                <a16:creationId xmlns:a16="http://schemas.microsoft.com/office/drawing/2014/main" id="{B065206F-F6B0-4960-96A4-82CE4836C540}"/>
              </a:ext>
            </a:extLst>
          </p:cNvPr>
          <p:cNvSpPr/>
          <p:nvPr/>
        </p:nvSpPr>
        <p:spPr>
          <a:xfrm>
            <a:off x="7425071" y="4550303"/>
            <a:ext cx="594543" cy="594799"/>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Casella di testo 2">
            <a:extLst>
              <a:ext uri="{FF2B5EF4-FFF2-40B4-BE49-F238E27FC236}">
                <a16:creationId xmlns:a16="http://schemas.microsoft.com/office/drawing/2014/main" id="{9BFAA39F-E795-4F46-8556-F0918220A217}"/>
              </a:ext>
            </a:extLst>
          </p:cNvPr>
          <p:cNvSpPr txBox="1"/>
          <p:nvPr/>
        </p:nvSpPr>
        <p:spPr>
          <a:xfrm>
            <a:off x="1509062" y="118862"/>
            <a:ext cx="7523525" cy="47263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8900"/>
            <a:r>
              <a:rPr lang="it-IT" sz="3200" b="1" dirty="0">
                <a:solidFill>
                  <a:srgbClr val="C00000"/>
                </a:solidFill>
                <a:latin typeface="+mj-lt"/>
              </a:rPr>
              <a:t>1 ADDETTO/A AL MAGAZZINO</a:t>
            </a:r>
            <a:endParaRPr lang="it-IT" sz="3200" dirty="0">
              <a:latin typeface="+mj-lt"/>
            </a:endParaRPr>
          </a:p>
          <a:p>
            <a:pPr marL="898525"/>
            <a:r>
              <a:rPr lang="it-IT" sz="2000" b="1" dirty="0">
                <a:solidFill>
                  <a:srgbClr val="C00000"/>
                </a:solidFill>
                <a:latin typeface="+mn-lt"/>
              </a:rPr>
              <a:t>(ID-84919)</a:t>
            </a:r>
            <a:endParaRPr lang="it-IT" dirty="0"/>
          </a:p>
          <a:p>
            <a:r>
              <a:rPr lang="it-IT" sz="2000" b="1" dirty="0">
                <a:solidFill>
                  <a:srgbClr val="C00000"/>
                </a:solidFill>
                <a:latin typeface="+mn-lt"/>
              </a:rPr>
              <a:t>  </a:t>
            </a:r>
          </a:p>
          <a:p>
            <a:endParaRPr lang="it-IT" sz="2000" dirty="0">
              <a:latin typeface="+mn-lt"/>
            </a:endParaRPr>
          </a:p>
          <a:p>
            <a:r>
              <a:rPr lang="it-IT" sz="2000" dirty="0">
                <a:latin typeface="+mn-lt"/>
              </a:rPr>
              <a:t>TIPOLOGIA DI CONTRATTO: APPRENDISTATO</a:t>
            </a:r>
            <a:endParaRPr lang="it-IT" sz="2000" b="1" dirty="0">
              <a:latin typeface="+mn-lt"/>
            </a:endParaRPr>
          </a:p>
          <a:p>
            <a:endParaRPr lang="it-IT" sz="2000" dirty="0">
              <a:latin typeface="+mn-lt"/>
            </a:endParaRPr>
          </a:p>
          <a:p>
            <a:r>
              <a:rPr lang="it-IT" sz="2000" dirty="0">
                <a:latin typeface="+mn-lt"/>
              </a:rPr>
              <a:t>   </a:t>
            </a:r>
            <a:r>
              <a:rPr lang="it-IT" dirty="0">
                <a:latin typeface="+mj-lt"/>
              </a:rPr>
              <a:t>SEDE DI LAVORO: </a:t>
            </a:r>
            <a:r>
              <a:rPr lang="it-IT" b="1" dirty="0">
                <a:latin typeface="+mj-lt"/>
              </a:rPr>
              <a:t>SAN DONATO MILANESE</a:t>
            </a:r>
          </a:p>
          <a:p>
            <a:pPr marL="180975"/>
            <a:r>
              <a:rPr lang="it-IT" dirty="0">
                <a:latin typeface="+mj-lt"/>
              </a:rPr>
              <a:t>La risorsa sarà inserita nel reparto magazzino, si occuperà della preparazione materiale riportato in DDT, carico/scarico merce ed allocazione in Rack ed al reparto confezionamento viteria. Si occuperà anche della consegna con mezzo aziendale</a:t>
            </a:r>
          </a:p>
          <a:p>
            <a:pPr marL="180975"/>
            <a:endParaRPr lang="it-IT" b="1" dirty="0">
              <a:solidFill>
                <a:srgbClr val="C00000"/>
              </a:solidFill>
              <a:latin typeface="+mj-lt"/>
            </a:endParaRPr>
          </a:p>
          <a:p>
            <a:pPr marL="180975"/>
            <a:r>
              <a:rPr lang="it-IT" b="1" dirty="0">
                <a:solidFill>
                  <a:srgbClr val="C00000"/>
                </a:solidFill>
                <a:latin typeface="+mj-lt"/>
              </a:rPr>
              <a:t>PROFILO IDEALE</a:t>
            </a:r>
            <a:r>
              <a:rPr lang="it-IT" dirty="0">
                <a:solidFill>
                  <a:srgbClr val="C00000"/>
                </a:solidFill>
                <a:latin typeface="+mj-lt"/>
              </a:rPr>
              <a:t>: </a:t>
            </a:r>
            <a:r>
              <a:rPr lang="it-IT" dirty="0">
                <a:latin typeface="+mj-lt"/>
              </a:rPr>
              <a:t> richieste precisione, metodicità e spirito di gruppo. Patente B</a:t>
            </a:r>
            <a:endParaRPr lang="it-IT" b="0" i="0" dirty="0">
              <a:solidFill>
                <a:srgbClr val="000000"/>
              </a:solidFill>
              <a:effectLst/>
              <a:latin typeface="+mj-lt"/>
            </a:endParaRPr>
          </a:p>
          <a:p>
            <a:pPr marL="180975"/>
            <a:endParaRPr lang="it-IT" dirty="0">
              <a:solidFill>
                <a:schemeClr val="tx1"/>
              </a:solidFill>
              <a:latin typeface="+mj-lt"/>
              <a:cs typeface="Calibri"/>
            </a:endParaRPr>
          </a:p>
          <a:p>
            <a:pPr marL="180975"/>
            <a:r>
              <a:rPr lang="it-IT" b="1" dirty="0">
                <a:solidFill>
                  <a:srgbClr val="C00000"/>
                </a:solidFill>
                <a:latin typeface="+mj-lt"/>
              </a:rPr>
              <a:t>ORARIO DI LAVORO E CCNL</a:t>
            </a:r>
            <a:r>
              <a:rPr lang="it-IT" dirty="0">
                <a:solidFill>
                  <a:srgbClr val="C00000"/>
                </a:solidFill>
                <a:latin typeface="+mj-lt"/>
              </a:rPr>
              <a:t>: </a:t>
            </a:r>
            <a:r>
              <a:rPr lang="it-IT" dirty="0">
                <a:latin typeface="+mj-lt"/>
              </a:rPr>
              <a:t>Full time di  40 ore settimanali dal Lunedì al Venerdì 8:30-12.30; e 13:30 - 17:30 CCNL Commercio</a:t>
            </a:r>
            <a:endParaRPr lang="it-IT" dirty="0">
              <a:solidFill>
                <a:srgbClr val="202020"/>
              </a:solidFill>
              <a:latin typeface="+mj-lt"/>
              <a:cs typeface="Calibri"/>
            </a:endParaRPr>
          </a:p>
          <a:p>
            <a:r>
              <a:rPr lang="it-IT" b="1" dirty="0">
                <a:solidFill>
                  <a:srgbClr val="C00000"/>
                </a:solidFill>
                <a:latin typeface="+mj-lt"/>
              </a:rPr>
              <a:t>     RETRIBUZIONE:</a:t>
            </a:r>
            <a:r>
              <a:rPr lang="it-IT" b="1" dirty="0">
                <a:latin typeface="+mj-lt"/>
              </a:rPr>
              <a:t> </a:t>
            </a:r>
            <a:r>
              <a:rPr lang="it-IT" dirty="0">
                <a:latin typeface="+mj-lt"/>
              </a:rPr>
              <a:t>RAL 18.956</a:t>
            </a:r>
            <a:br>
              <a:rPr lang="it-IT" dirty="0">
                <a:latin typeface="+mj-lt"/>
              </a:rPr>
            </a:br>
            <a:endParaRPr lang="it-IT"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04553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Rectángulo: esquinas redondeadas 3">
            <a:extLst>
              <a:ext uri="{FF2B5EF4-FFF2-40B4-BE49-F238E27FC236}">
                <a16:creationId xmlns:a16="http://schemas.microsoft.com/office/drawing/2014/main" id="{1270733F-66AA-44E6-948D-A51B9B348B22}"/>
              </a:ext>
            </a:extLst>
          </p:cNvPr>
          <p:cNvSpPr/>
          <p:nvPr/>
        </p:nvSpPr>
        <p:spPr>
          <a:xfrm>
            <a:off x="1506683" y="1350990"/>
            <a:ext cx="6890581" cy="694751"/>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strella: 10 puntas 11">
            <a:extLst>
              <a:ext uri="{FF2B5EF4-FFF2-40B4-BE49-F238E27FC236}">
                <a16:creationId xmlns:a16="http://schemas.microsoft.com/office/drawing/2014/main" id="{17D2570D-4EE7-FDE4-838B-5F3054D38EA5}"/>
              </a:ext>
            </a:extLst>
          </p:cNvPr>
          <p:cNvSpPr/>
          <p:nvPr/>
        </p:nvSpPr>
        <p:spPr>
          <a:xfrm>
            <a:off x="6802964" y="-443359"/>
            <a:ext cx="2148444"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strella: 10 puntas 11">
            <a:extLst>
              <a:ext uri="{FF2B5EF4-FFF2-40B4-BE49-F238E27FC236}">
                <a16:creationId xmlns:a16="http://schemas.microsoft.com/office/drawing/2014/main" id="{1E7ACD78-4745-3093-22CB-9AA3A74023E5}"/>
              </a:ext>
            </a:extLst>
          </p:cNvPr>
          <p:cNvSpPr/>
          <p:nvPr/>
        </p:nvSpPr>
        <p:spPr>
          <a:xfrm>
            <a:off x="7720067" y="907653"/>
            <a:ext cx="2411930"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8FB0DD42-166B-A725-BDD7-37C04FF95132}"/>
              </a:ext>
            </a:extLst>
          </p:cNvPr>
          <p:cNvSpPr/>
          <p:nvPr/>
        </p:nvSpPr>
        <p:spPr>
          <a:xfrm>
            <a:off x="-935872" y="1783538"/>
            <a:ext cx="2686289"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87476D3-3709-E216-3247-B21466023F13}"/>
              </a:ext>
            </a:extLst>
          </p:cNvPr>
          <p:cNvSpPr/>
          <p:nvPr/>
        </p:nvSpPr>
        <p:spPr>
          <a:xfrm flipH="1">
            <a:off x="1362009" y="2285428"/>
            <a:ext cx="225773"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7B05571-3F2F-B66D-6F89-E576482E0C43}"/>
              </a:ext>
            </a:extLst>
          </p:cNvPr>
          <p:cNvGrpSpPr/>
          <p:nvPr/>
        </p:nvGrpSpPr>
        <p:grpSpPr>
          <a:xfrm>
            <a:off x="600785" y="654770"/>
            <a:ext cx="1126964"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0BAAC95-C7EF-0071-8CDB-BD31C338643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C0A9F682-32EA-0834-1BF8-0E3A5F6AAAD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74F1A7B-FB59-D30D-CAF3-990AE889B663}"/>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B55C5C3F-84A3-9F20-0B27-5EDB36960276}"/>
              </a:ext>
            </a:extLst>
          </p:cNvPr>
          <p:cNvSpPr/>
          <p:nvPr/>
        </p:nvSpPr>
        <p:spPr>
          <a:xfrm>
            <a:off x="1331307" y="2809147"/>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5D74"/>
              </a:solidFill>
              <a:latin typeface="Arial"/>
              <a:ea typeface="Arial"/>
              <a:cs typeface="Arial"/>
              <a:sym typeface="Arial"/>
            </a:endParaRPr>
          </a:p>
        </p:txBody>
      </p:sp>
      <p:grpSp>
        <p:nvGrpSpPr>
          <p:cNvPr id="46" name="Google Shape;5450;p71">
            <a:extLst>
              <a:ext uri="{FF2B5EF4-FFF2-40B4-BE49-F238E27FC236}">
                <a16:creationId xmlns:a16="http://schemas.microsoft.com/office/drawing/2014/main" id="{D08E102E-AEB1-2D8D-4C61-30A27A9491D0}"/>
              </a:ext>
            </a:extLst>
          </p:cNvPr>
          <p:cNvGrpSpPr/>
          <p:nvPr/>
        </p:nvGrpSpPr>
        <p:grpSpPr>
          <a:xfrm>
            <a:off x="1348051" y="3772402"/>
            <a:ext cx="368186" cy="364224"/>
            <a:chOff x="-64406125" y="3362225"/>
            <a:chExt cx="318225" cy="314800"/>
          </a:xfrm>
          <a:solidFill>
            <a:srgbClr val="D91A2A"/>
          </a:solidFill>
        </p:grpSpPr>
        <p:sp>
          <p:nvSpPr>
            <p:cNvPr id="47" name="Google Shape;5451;p71">
              <a:extLst>
                <a:ext uri="{FF2B5EF4-FFF2-40B4-BE49-F238E27FC236}">
                  <a16:creationId xmlns:a16="http://schemas.microsoft.com/office/drawing/2014/main" id="{E949019F-C147-4348-64A7-973E1E2131DE}"/>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5452;p71">
              <a:extLst>
                <a:ext uri="{FF2B5EF4-FFF2-40B4-BE49-F238E27FC236}">
                  <a16:creationId xmlns:a16="http://schemas.microsoft.com/office/drawing/2014/main" id="{0B86432F-B552-B456-A368-15B4634B233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245;p6">
            <a:extLst>
              <a:ext uri="{FF2B5EF4-FFF2-40B4-BE49-F238E27FC236}">
                <a16:creationId xmlns:a16="http://schemas.microsoft.com/office/drawing/2014/main" id="{1BF0E7BC-D716-4B5D-83DA-17A0FB971196}"/>
              </a:ext>
            </a:extLst>
          </p:cNvPr>
          <p:cNvSpPr/>
          <p:nvPr/>
        </p:nvSpPr>
        <p:spPr>
          <a:xfrm rot="5400000">
            <a:off x="3669090" y="1169477"/>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Anello 10">
            <a:extLst>
              <a:ext uri="{FF2B5EF4-FFF2-40B4-BE49-F238E27FC236}">
                <a16:creationId xmlns:a16="http://schemas.microsoft.com/office/drawing/2014/main" id="{B065206F-F6B0-4960-96A4-82CE4836C540}"/>
              </a:ext>
            </a:extLst>
          </p:cNvPr>
          <p:cNvSpPr/>
          <p:nvPr/>
        </p:nvSpPr>
        <p:spPr>
          <a:xfrm>
            <a:off x="7425071" y="4550303"/>
            <a:ext cx="594543" cy="594799"/>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Casella di testo 2">
            <a:extLst>
              <a:ext uri="{FF2B5EF4-FFF2-40B4-BE49-F238E27FC236}">
                <a16:creationId xmlns:a16="http://schemas.microsoft.com/office/drawing/2014/main" id="{9BFAA39F-E795-4F46-8556-F0918220A217}"/>
              </a:ext>
            </a:extLst>
          </p:cNvPr>
          <p:cNvSpPr txBox="1"/>
          <p:nvPr/>
        </p:nvSpPr>
        <p:spPr>
          <a:xfrm>
            <a:off x="1509062" y="118862"/>
            <a:ext cx="7523525" cy="47263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8900"/>
            <a:r>
              <a:rPr lang="it-IT" sz="3600" b="1" dirty="0">
                <a:solidFill>
                  <a:srgbClr val="C00000"/>
                </a:solidFill>
                <a:latin typeface="+mj-lt"/>
              </a:rPr>
              <a:t>1 OPERAIO/A TERMOIDRAULICO</a:t>
            </a:r>
            <a:endParaRPr lang="it-IT" sz="3600" dirty="0">
              <a:latin typeface="+mj-lt"/>
            </a:endParaRPr>
          </a:p>
          <a:p>
            <a:pPr marL="898525"/>
            <a:r>
              <a:rPr lang="it-IT" sz="2000" b="1" dirty="0">
                <a:solidFill>
                  <a:srgbClr val="C00000"/>
                </a:solidFill>
                <a:latin typeface="+mn-lt"/>
              </a:rPr>
              <a:t>(ID-84942)</a:t>
            </a:r>
            <a:endParaRPr lang="it-IT" dirty="0"/>
          </a:p>
          <a:p>
            <a:r>
              <a:rPr lang="it-IT" sz="2000" b="1" dirty="0">
                <a:solidFill>
                  <a:srgbClr val="C00000"/>
                </a:solidFill>
                <a:latin typeface="+mn-lt"/>
              </a:rPr>
              <a:t>  </a:t>
            </a:r>
          </a:p>
          <a:p>
            <a:r>
              <a:rPr lang="it-IT" sz="2000" dirty="0">
                <a:latin typeface="+mn-lt"/>
              </a:rPr>
              <a:t>TIPOLOGIA DI CONTRATTO: </a:t>
            </a:r>
            <a:r>
              <a:rPr lang="it-IT" sz="2000" b="1" dirty="0">
                <a:latin typeface="+mn-lt"/>
              </a:rPr>
              <a:t>DETERMINATO FINALIZZATO A INDETERMINATO</a:t>
            </a:r>
          </a:p>
          <a:p>
            <a:endParaRPr lang="it-IT" sz="2000" dirty="0">
              <a:latin typeface="+mn-lt"/>
            </a:endParaRPr>
          </a:p>
          <a:p>
            <a:r>
              <a:rPr lang="it-IT" sz="2000" dirty="0">
                <a:latin typeface="+mn-lt"/>
              </a:rPr>
              <a:t>   </a:t>
            </a:r>
            <a:r>
              <a:rPr lang="it-IT" dirty="0">
                <a:latin typeface="+mj-lt"/>
              </a:rPr>
              <a:t>SEDE DI LAVORO: </a:t>
            </a:r>
            <a:r>
              <a:rPr lang="it-IT" b="1" dirty="0">
                <a:latin typeface="+mj-lt"/>
              </a:rPr>
              <a:t>PESCHIERA BORROMEO</a:t>
            </a:r>
            <a:endParaRPr lang="it-IT" dirty="0">
              <a:latin typeface="+mj-lt"/>
            </a:endParaRPr>
          </a:p>
          <a:p>
            <a:r>
              <a:rPr lang="it-IT" dirty="0">
                <a:latin typeface="+mj-lt"/>
              </a:rPr>
              <a:t>    La risorsa si occuperà di manutenzioni e impiantistica di caldaie civili.</a:t>
            </a:r>
          </a:p>
          <a:p>
            <a:pPr marL="180975"/>
            <a:endParaRPr lang="it-IT" b="1" dirty="0">
              <a:solidFill>
                <a:srgbClr val="C00000"/>
              </a:solidFill>
              <a:latin typeface="+mj-lt"/>
            </a:endParaRPr>
          </a:p>
          <a:p>
            <a:pPr marL="180975"/>
            <a:r>
              <a:rPr lang="it-IT" b="1" dirty="0">
                <a:solidFill>
                  <a:srgbClr val="C00000"/>
                </a:solidFill>
                <a:latin typeface="+mj-lt"/>
              </a:rPr>
              <a:t>PROFILO IDEALE</a:t>
            </a:r>
            <a:r>
              <a:rPr lang="it-IT" dirty="0">
                <a:solidFill>
                  <a:srgbClr val="C00000"/>
                </a:solidFill>
                <a:latin typeface="+mj-lt"/>
              </a:rPr>
              <a:t>: </a:t>
            </a:r>
            <a:r>
              <a:rPr lang="it-IT" dirty="0">
                <a:latin typeface="+mj-lt"/>
              </a:rPr>
              <a:t>richiesta minima esperienza in ruoli simili, flessibilità allo spostamento su diverse sedi</a:t>
            </a:r>
            <a:endParaRPr lang="it-IT" b="0" i="0" dirty="0">
              <a:solidFill>
                <a:srgbClr val="000000"/>
              </a:solidFill>
              <a:effectLst/>
              <a:latin typeface="+mj-lt"/>
            </a:endParaRPr>
          </a:p>
          <a:p>
            <a:pPr marL="180975"/>
            <a:endParaRPr lang="it-IT" dirty="0">
              <a:solidFill>
                <a:schemeClr val="tx1"/>
              </a:solidFill>
              <a:latin typeface="+mj-lt"/>
              <a:cs typeface="Calibri"/>
            </a:endParaRPr>
          </a:p>
          <a:p>
            <a:pPr marL="180975"/>
            <a:r>
              <a:rPr lang="it-IT" b="1" dirty="0">
                <a:solidFill>
                  <a:srgbClr val="C00000"/>
                </a:solidFill>
                <a:latin typeface="+mj-lt"/>
              </a:rPr>
              <a:t>ORARIO DI LAVORO E CCNL</a:t>
            </a:r>
            <a:r>
              <a:rPr lang="it-IT" dirty="0">
                <a:solidFill>
                  <a:srgbClr val="C00000"/>
                </a:solidFill>
                <a:latin typeface="+mj-lt"/>
              </a:rPr>
              <a:t>: </a:t>
            </a:r>
            <a:r>
              <a:rPr lang="it-IT" b="1" dirty="0">
                <a:latin typeface="+mj-lt"/>
              </a:rPr>
              <a:t>Full time di  40 ore  - Metalmeccanici - artigiani</a:t>
            </a:r>
            <a:endParaRPr lang="it-IT" dirty="0">
              <a:solidFill>
                <a:srgbClr val="202020"/>
              </a:solidFill>
              <a:latin typeface="+mj-lt"/>
              <a:cs typeface="Calibri"/>
            </a:endParaRPr>
          </a:p>
          <a:p>
            <a:r>
              <a:rPr lang="it-IT" b="1" dirty="0">
                <a:solidFill>
                  <a:srgbClr val="C00000"/>
                </a:solidFill>
                <a:latin typeface="+mj-lt"/>
              </a:rPr>
              <a:t>     RETRIBUZIONE:</a:t>
            </a:r>
            <a:r>
              <a:rPr lang="it-IT" b="1" dirty="0">
                <a:latin typeface="+mj-lt"/>
              </a:rPr>
              <a:t> </a:t>
            </a:r>
            <a:r>
              <a:rPr lang="it-IT" dirty="0">
                <a:latin typeface="+mj-lt"/>
              </a:rPr>
              <a:t>Inquadramento commisurato al profilo e all’esperienza </a:t>
            </a:r>
            <a:br>
              <a:rPr lang="it-IT" dirty="0">
                <a:latin typeface="+mj-lt"/>
              </a:rPr>
            </a:br>
            <a:endParaRPr lang="it-IT"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44840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Rectángulo: esquinas redondeadas 3">
            <a:extLst>
              <a:ext uri="{FF2B5EF4-FFF2-40B4-BE49-F238E27FC236}">
                <a16:creationId xmlns:a16="http://schemas.microsoft.com/office/drawing/2014/main" id="{1270733F-66AA-44E6-948D-A51B9B348B22}"/>
              </a:ext>
            </a:extLst>
          </p:cNvPr>
          <p:cNvSpPr/>
          <p:nvPr/>
        </p:nvSpPr>
        <p:spPr>
          <a:xfrm>
            <a:off x="1506683" y="1350990"/>
            <a:ext cx="6890581" cy="694751"/>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strella: 10 puntas 11">
            <a:extLst>
              <a:ext uri="{FF2B5EF4-FFF2-40B4-BE49-F238E27FC236}">
                <a16:creationId xmlns:a16="http://schemas.microsoft.com/office/drawing/2014/main" id="{17D2570D-4EE7-FDE4-838B-5F3054D38EA5}"/>
              </a:ext>
            </a:extLst>
          </p:cNvPr>
          <p:cNvSpPr/>
          <p:nvPr/>
        </p:nvSpPr>
        <p:spPr>
          <a:xfrm>
            <a:off x="6802964" y="-443359"/>
            <a:ext cx="2148444"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strella: 10 puntas 11">
            <a:extLst>
              <a:ext uri="{FF2B5EF4-FFF2-40B4-BE49-F238E27FC236}">
                <a16:creationId xmlns:a16="http://schemas.microsoft.com/office/drawing/2014/main" id="{1E7ACD78-4745-3093-22CB-9AA3A74023E5}"/>
              </a:ext>
            </a:extLst>
          </p:cNvPr>
          <p:cNvSpPr/>
          <p:nvPr/>
        </p:nvSpPr>
        <p:spPr>
          <a:xfrm>
            <a:off x="7720067" y="907653"/>
            <a:ext cx="2411930"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8FB0DD42-166B-A725-BDD7-37C04FF95132}"/>
              </a:ext>
            </a:extLst>
          </p:cNvPr>
          <p:cNvSpPr/>
          <p:nvPr/>
        </p:nvSpPr>
        <p:spPr>
          <a:xfrm>
            <a:off x="-935872" y="1783538"/>
            <a:ext cx="2686289"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87476D3-3709-E216-3247-B21466023F13}"/>
              </a:ext>
            </a:extLst>
          </p:cNvPr>
          <p:cNvSpPr/>
          <p:nvPr/>
        </p:nvSpPr>
        <p:spPr>
          <a:xfrm flipH="1">
            <a:off x="1362009" y="2285428"/>
            <a:ext cx="225773"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7B05571-3F2F-B66D-6F89-E576482E0C43}"/>
              </a:ext>
            </a:extLst>
          </p:cNvPr>
          <p:cNvGrpSpPr/>
          <p:nvPr/>
        </p:nvGrpSpPr>
        <p:grpSpPr>
          <a:xfrm>
            <a:off x="600785" y="654770"/>
            <a:ext cx="1126964"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0BAAC95-C7EF-0071-8CDB-BD31C338643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C0A9F682-32EA-0834-1BF8-0E3A5F6AAAD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74F1A7B-FB59-D30D-CAF3-990AE889B663}"/>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B55C5C3F-84A3-9F20-0B27-5EDB36960276}"/>
              </a:ext>
            </a:extLst>
          </p:cNvPr>
          <p:cNvSpPr/>
          <p:nvPr/>
        </p:nvSpPr>
        <p:spPr>
          <a:xfrm>
            <a:off x="1331307" y="2809147"/>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5D74"/>
              </a:solidFill>
              <a:latin typeface="Arial"/>
              <a:ea typeface="Arial"/>
              <a:cs typeface="Arial"/>
              <a:sym typeface="Arial"/>
            </a:endParaRPr>
          </a:p>
        </p:txBody>
      </p:sp>
      <p:grpSp>
        <p:nvGrpSpPr>
          <p:cNvPr id="46" name="Google Shape;5450;p71">
            <a:extLst>
              <a:ext uri="{FF2B5EF4-FFF2-40B4-BE49-F238E27FC236}">
                <a16:creationId xmlns:a16="http://schemas.microsoft.com/office/drawing/2014/main" id="{D08E102E-AEB1-2D8D-4C61-30A27A9491D0}"/>
              </a:ext>
            </a:extLst>
          </p:cNvPr>
          <p:cNvGrpSpPr/>
          <p:nvPr/>
        </p:nvGrpSpPr>
        <p:grpSpPr>
          <a:xfrm>
            <a:off x="1348051" y="3772402"/>
            <a:ext cx="368186" cy="364224"/>
            <a:chOff x="-64406125" y="3362225"/>
            <a:chExt cx="318225" cy="314800"/>
          </a:xfrm>
          <a:solidFill>
            <a:srgbClr val="D91A2A"/>
          </a:solidFill>
        </p:grpSpPr>
        <p:sp>
          <p:nvSpPr>
            <p:cNvPr id="47" name="Google Shape;5451;p71">
              <a:extLst>
                <a:ext uri="{FF2B5EF4-FFF2-40B4-BE49-F238E27FC236}">
                  <a16:creationId xmlns:a16="http://schemas.microsoft.com/office/drawing/2014/main" id="{E949019F-C147-4348-64A7-973E1E2131DE}"/>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5452;p71">
              <a:extLst>
                <a:ext uri="{FF2B5EF4-FFF2-40B4-BE49-F238E27FC236}">
                  <a16:creationId xmlns:a16="http://schemas.microsoft.com/office/drawing/2014/main" id="{0B86432F-B552-B456-A368-15B4634B233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245;p6">
            <a:extLst>
              <a:ext uri="{FF2B5EF4-FFF2-40B4-BE49-F238E27FC236}">
                <a16:creationId xmlns:a16="http://schemas.microsoft.com/office/drawing/2014/main" id="{1BF0E7BC-D716-4B5D-83DA-17A0FB971196}"/>
              </a:ext>
            </a:extLst>
          </p:cNvPr>
          <p:cNvSpPr/>
          <p:nvPr/>
        </p:nvSpPr>
        <p:spPr>
          <a:xfrm rot="5400000">
            <a:off x="3669090" y="1169477"/>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Anello 10">
            <a:extLst>
              <a:ext uri="{FF2B5EF4-FFF2-40B4-BE49-F238E27FC236}">
                <a16:creationId xmlns:a16="http://schemas.microsoft.com/office/drawing/2014/main" id="{B065206F-F6B0-4960-96A4-82CE4836C540}"/>
              </a:ext>
            </a:extLst>
          </p:cNvPr>
          <p:cNvSpPr/>
          <p:nvPr/>
        </p:nvSpPr>
        <p:spPr>
          <a:xfrm>
            <a:off x="7425071" y="4550303"/>
            <a:ext cx="594543" cy="594799"/>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Casella di testo 2">
            <a:extLst>
              <a:ext uri="{FF2B5EF4-FFF2-40B4-BE49-F238E27FC236}">
                <a16:creationId xmlns:a16="http://schemas.microsoft.com/office/drawing/2014/main" id="{9BFAA39F-E795-4F46-8556-F0918220A217}"/>
              </a:ext>
            </a:extLst>
          </p:cNvPr>
          <p:cNvSpPr txBox="1"/>
          <p:nvPr/>
        </p:nvSpPr>
        <p:spPr>
          <a:xfrm>
            <a:off x="1509062" y="118862"/>
            <a:ext cx="7523525" cy="47263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8900"/>
            <a:r>
              <a:rPr lang="it-IT" sz="3600" b="1" dirty="0">
                <a:solidFill>
                  <a:srgbClr val="C00000"/>
                </a:solidFill>
                <a:latin typeface="+mj-lt"/>
              </a:rPr>
              <a:t>1 BACK OFFICE COMMERCIALE</a:t>
            </a:r>
            <a:endParaRPr lang="it-IT" sz="3600" dirty="0">
              <a:latin typeface="+mj-lt"/>
            </a:endParaRPr>
          </a:p>
          <a:p>
            <a:pPr marL="898525"/>
            <a:r>
              <a:rPr lang="it-IT" sz="2000" b="1" dirty="0">
                <a:solidFill>
                  <a:srgbClr val="C00000"/>
                </a:solidFill>
                <a:latin typeface="+mn-lt"/>
              </a:rPr>
              <a:t>(ID-84946)</a:t>
            </a:r>
            <a:endParaRPr lang="it-IT" dirty="0"/>
          </a:p>
          <a:p>
            <a:r>
              <a:rPr lang="it-IT" sz="2000" b="1" dirty="0">
                <a:solidFill>
                  <a:srgbClr val="C00000"/>
                </a:solidFill>
                <a:latin typeface="+mn-lt"/>
              </a:rPr>
              <a:t>  </a:t>
            </a:r>
          </a:p>
          <a:p>
            <a:r>
              <a:rPr lang="it-IT" sz="2000" dirty="0">
                <a:latin typeface="+mn-lt"/>
              </a:rPr>
              <a:t>TIPOLOGIA DI CONTRATTO: </a:t>
            </a:r>
            <a:r>
              <a:rPr lang="it-IT" sz="2000" b="1" dirty="0">
                <a:latin typeface="+mn-lt"/>
              </a:rPr>
              <a:t>INDETERMINATO</a:t>
            </a:r>
          </a:p>
          <a:p>
            <a:endParaRPr lang="it-IT" sz="2000" dirty="0">
              <a:latin typeface="+mn-lt"/>
            </a:endParaRPr>
          </a:p>
          <a:p>
            <a:r>
              <a:rPr lang="it-IT" sz="2000" dirty="0">
                <a:latin typeface="+mn-lt"/>
              </a:rPr>
              <a:t>   </a:t>
            </a:r>
            <a:r>
              <a:rPr lang="it-IT" dirty="0">
                <a:latin typeface="+mj-lt"/>
              </a:rPr>
              <a:t>SEDE DI LAVORO: MILANO</a:t>
            </a:r>
            <a:endParaRPr lang="it-IT" b="1" dirty="0">
              <a:latin typeface="+mj-lt"/>
            </a:endParaRPr>
          </a:p>
          <a:p>
            <a:pPr marL="180975"/>
            <a:r>
              <a:rPr lang="it-IT" dirty="0">
                <a:latin typeface="+mj-lt"/>
              </a:rPr>
              <a:t>La risorsa si occuperà di sviluppare strategie di vendita, gestire il ciclo completo dal contatto alla chiusura, sviluppare nuovi mercati, fornire consulenza ai clienti, monitorare le tendenze di mercato per migliorare l'offerta aziendale.</a:t>
            </a:r>
          </a:p>
          <a:p>
            <a:pPr marL="180975"/>
            <a:endParaRPr lang="it-IT" b="1" dirty="0">
              <a:solidFill>
                <a:srgbClr val="C00000"/>
              </a:solidFill>
              <a:latin typeface="+mj-lt"/>
            </a:endParaRPr>
          </a:p>
          <a:p>
            <a:pPr marL="180975"/>
            <a:r>
              <a:rPr lang="it-IT" b="1" dirty="0">
                <a:solidFill>
                  <a:srgbClr val="C00000"/>
                </a:solidFill>
                <a:latin typeface="+mj-lt"/>
              </a:rPr>
              <a:t>PROFILO IDEALE</a:t>
            </a:r>
            <a:r>
              <a:rPr lang="it-IT" dirty="0">
                <a:solidFill>
                  <a:srgbClr val="C00000"/>
                </a:solidFill>
                <a:latin typeface="+mj-lt"/>
              </a:rPr>
              <a:t>: </a:t>
            </a:r>
            <a:r>
              <a:rPr lang="it-IT" dirty="0">
                <a:latin typeface="+mj-lt"/>
              </a:rPr>
              <a:t>richiesta minima esperienza in ruoli simili e predisposizione al raggiungimento degli obiettivi, buone doti comunicative e di negoziazione, flessibilità</a:t>
            </a:r>
            <a:endParaRPr lang="it-IT" b="0" i="0" dirty="0">
              <a:solidFill>
                <a:srgbClr val="000000"/>
              </a:solidFill>
              <a:effectLst/>
              <a:latin typeface="+mj-lt"/>
            </a:endParaRPr>
          </a:p>
          <a:p>
            <a:pPr marL="180975"/>
            <a:endParaRPr lang="it-IT" dirty="0">
              <a:solidFill>
                <a:schemeClr val="tx1"/>
              </a:solidFill>
              <a:latin typeface="+mj-lt"/>
              <a:cs typeface="Calibri"/>
            </a:endParaRPr>
          </a:p>
          <a:p>
            <a:pPr marL="180975"/>
            <a:r>
              <a:rPr lang="it-IT" b="1" dirty="0">
                <a:solidFill>
                  <a:srgbClr val="C00000"/>
                </a:solidFill>
                <a:latin typeface="+mj-lt"/>
              </a:rPr>
              <a:t>ORARIO DI LAVORO E CCNL</a:t>
            </a:r>
            <a:r>
              <a:rPr lang="it-IT" dirty="0">
                <a:solidFill>
                  <a:srgbClr val="C00000"/>
                </a:solidFill>
                <a:latin typeface="+mj-lt"/>
              </a:rPr>
              <a:t>: </a:t>
            </a:r>
            <a:r>
              <a:rPr lang="it-IT" b="1" dirty="0">
                <a:latin typeface="+mj-lt"/>
              </a:rPr>
              <a:t>Full time di  40 ore settimanali dal Lunedì al Venerdì 9.00-18.00;  CCNL - Commercio </a:t>
            </a:r>
            <a:endParaRPr lang="it-IT" dirty="0">
              <a:solidFill>
                <a:srgbClr val="202020"/>
              </a:solidFill>
              <a:latin typeface="+mj-lt"/>
              <a:cs typeface="Calibri"/>
            </a:endParaRPr>
          </a:p>
          <a:p>
            <a:r>
              <a:rPr lang="it-IT" b="1" dirty="0">
                <a:solidFill>
                  <a:srgbClr val="C00000"/>
                </a:solidFill>
                <a:latin typeface="+mj-lt"/>
              </a:rPr>
              <a:t>     RETRIBUZIONE:</a:t>
            </a:r>
            <a:r>
              <a:rPr lang="it-IT" b="1" dirty="0">
                <a:latin typeface="+mj-lt"/>
              </a:rPr>
              <a:t> </a:t>
            </a:r>
            <a:r>
              <a:rPr lang="it-IT" dirty="0">
                <a:latin typeface="+mj-lt"/>
              </a:rPr>
              <a:t>Inquadramento commisurato al profilo e all’esperienza</a:t>
            </a:r>
            <a:endParaRPr lang="it-IT" b="0" i="0" dirty="0">
              <a:solidFill>
                <a:srgbClr val="202020"/>
              </a:solidFill>
              <a:effectLst/>
              <a:latin typeface="+mj-lt"/>
            </a:endParaRPr>
          </a:p>
          <a:p>
            <a:br>
              <a:rPr lang="it-IT" sz="1600" dirty="0"/>
            </a:br>
            <a:endParaRPr lang="it-IT" sz="12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21166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Rectángulo: esquinas redondeadas 3">
            <a:extLst>
              <a:ext uri="{FF2B5EF4-FFF2-40B4-BE49-F238E27FC236}">
                <a16:creationId xmlns:a16="http://schemas.microsoft.com/office/drawing/2014/main" id="{1270733F-66AA-44E6-948D-A51B9B348B22}"/>
              </a:ext>
            </a:extLst>
          </p:cNvPr>
          <p:cNvSpPr/>
          <p:nvPr/>
        </p:nvSpPr>
        <p:spPr>
          <a:xfrm>
            <a:off x="1506683" y="1350990"/>
            <a:ext cx="6890581" cy="694751"/>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strella: 10 puntas 11">
            <a:extLst>
              <a:ext uri="{FF2B5EF4-FFF2-40B4-BE49-F238E27FC236}">
                <a16:creationId xmlns:a16="http://schemas.microsoft.com/office/drawing/2014/main" id="{17D2570D-4EE7-FDE4-838B-5F3054D38EA5}"/>
              </a:ext>
            </a:extLst>
          </p:cNvPr>
          <p:cNvSpPr/>
          <p:nvPr/>
        </p:nvSpPr>
        <p:spPr>
          <a:xfrm>
            <a:off x="6802964" y="-443359"/>
            <a:ext cx="2148444"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strella: 10 puntas 11">
            <a:extLst>
              <a:ext uri="{FF2B5EF4-FFF2-40B4-BE49-F238E27FC236}">
                <a16:creationId xmlns:a16="http://schemas.microsoft.com/office/drawing/2014/main" id="{1E7ACD78-4745-3093-22CB-9AA3A74023E5}"/>
              </a:ext>
            </a:extLst>
          </p:cNvPr>
          <p:cNvSpPr/>
          <p:nvPr/>
        </p:nvSpPr>
        <p:spPr>
          <a:xfrm>
            <a:off x="7720067" y="907653"/>
            <a:ext cx="2411930"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8FB0DD42-166B-A725-BDD7-37C04FF95132}"/>
              </a:ext>
            </a:extLst>
          </p:cNvPr>
          <p:cNvSpPr/>
          <p:nvPr/>
        </p:nvSpPr>
        <p:spPr>
          <a:xfrm>
            <a:off x="-935872" y="1783538"/>
            <a:ext cx="2686289"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87476D3-3709-E216-3247-B21466023F13}"/>
              </a:ext>
            </a:extLst>
          </p:cNvPr>
          <p:cNvSpPr/>
          <p:nvPr/>
        </p:nvSpPr>
        <p:spPr>
          <a:xfrm flipH="1">
            <a:off x="1362009" y="2285428"/>
            <a:ext cx="225773"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7B05571-3F2F-B66D-6F89-E576482E0C43}"/>
              </a:ext>
            </a:extLst>
          </p:cNvPr>
          <p:cNvGrpSpPr/>
          <p:nvPr/>
        </p:nvGrpSpPr>
        <p:grpSpPr>
          <a:xfrm>
            <a:off x="600785" y="654770"/>
            <a:ext cx="1126964"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0BAAC95-C7EF-0071-8CDB-BD31C338643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C0A9F682-32EA-0834-1BF8-0E3A5F6AAAD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74F1A7B-FB59-D30D-CAF3-990AE889B663}"/>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B55C5C3F-84A3-9F20-0B27-5EDB36960276}"/>
              </a:ext>
            </a:extLst>
          </p:cNvPr>
          <p:cNvSpPr/>
          <p:nvPr/>
        </p:nvSpPr>
        <p:spPr>
          <a:xfrm>
            <a:off x="1331307" y="2809147"/>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5D74"/>
              </a:solidFill>
              <a:latin typeface="Arial"/>
              <a:ea typeface="Arial"/>
              <a:cs typeface="Arial"/>
              <a:sym typeface="Arial"/>
            </a:endParaRPr>
          </a:p>
        </p:txBody>
      </p:sp>
      <p:grpSp>
        <p:nvGrpSpPr>
          <p:cNvPr id="46" name="Google Shape;5450;p71">
            <a:extLst>
              <a:ext uri="{FF2B5EF4-FFF2-40B4-BE49-F238E27FC236}">
                <a16:creationId xmlns:a16="http://schemas.microsoft.com/office/drawing/2014/main" id="{D08E102E-AEB1-2D8D-4C61-30A27A9491D0}"/>
              </a:ext>
            </a:extLst>
          </p:cNvPr>
          <p:cNvGrpSpPr/>
          <p:nvPr/>
        </p:nvGrpSpPr>
        <p:grpSpPr>
          <a:xfrm>
            <a:off x="1348051" y="3772402"/>
            <a:ext cx="368186" cy="364224"/>
            <a:chOff x="-64406125" y="3362225"/>
            <a:chExt cx="318225" cy="314800"/>
          </a:xfrm>
          <a:solidFill>
            <a:srgbClr val="D91A2A"/>
          </a:solidFill>
        </p:grpSpPr>
        <p:sp>
          <p:nvSpPr>
            <p:cNvPr id="47" name="Google Shape;5451;p71">
              <a:extLst>
                <a:ext uri="{FF2B5EF4-FFF2-40B4-BE49-F238E27FC236}">
                  <a16:creationId xmlns:a16="http://schemas.microsoft.com/office/drawing/2014/main" id="{E949019F-C147-4348-64A7-973E1E2131DE}"/>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5452;p71">
              <a:extLst>
                <a:ext uri="{FF2B5EF4-FFF2-40B4-BE49-F238E27FC236}">
                  <a16:creationId xmlns:a16="http://schemas.microsoft.com/office/drawing/2014/main" id="{0B86432F-B552-B456-A368-15B4634B233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245;p6">
            <a:extLst>
              <a:ext uri="{FF2B5EF4-FFF2-40B4-BE49-F238E27FC236}">
                <a16:creationId xmlns:a16="http://schemas.microsoft.com/office/drawing/2014/main" id="{1BF0E7BC-D716-4B5D-83DA-17A0FB971196}"/>
              </a:ext>
            </a:extLst>
          </p:cNvPr>
          <p:cNvSpPr/>
          <p:nvPr/>
        </p:nvSpPr>
        <p:spPr>
          <a:xfrm rot="5400000">
            <a:off x="3669090" y="1169477"/>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Anello 10">
            <a:extLst>
              <a:ext uri="{FF2B5EF4-FFF2-40B4-BE49-F238E27FC236}">
                <a16:creationId xmlns:a16="http://schemas.microsoft.com/office/drawing/2014/main" id="{B065206F-F6B0-4960-96A4-82CE4836C540}"/>
              </a:ext>
            </a:extLst>
          </p:cNvPr>
          <p:cNvSpPr/>
          <p:nvPr/>
        </p:nvSpPr>
        <p:spPr>
          <a:xfrm>
            <a:off x="7425071" y="4550303"/>
            <a:ext cx="594543" cy="594799"/>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Casella di testo 2">
            <a:extLst>
              <a:ext uri="{FF2B5EF4-FFF2-40B4-BE49-F238E27FC236}">
                <a16:creationId xmlns:a16="http://schemas.microsoft.com/office/drawing/2014/main" id="{9BFAA39F-E795-4F46-8556-F0918220A217}"/>
              </a:ext>
            </a:extLst>
          </p:cNvPr>
          <p:cNvSpPr txBox="1"/>
          <p:nvPr/>
        </p:nvSpPr>
        <p:spPr>
          <a:xfrm>
            <a:off x="1509062" y="118862"/>
            <a:ext cx="7523525" cy="47263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8900"/>
            <a:r>
              <a:rPr lang="it-IT" sz="3200" b="1" dirty="0">
                <a:solidFill>
                  <a:srgbClr val="C00000"/>
                </a:solidFill>
                <a:latin typeface="+mj-lt"/>
              </a:rPr>
              <a:t>1 IMPIEGATO/A AMMINISTRATIVO/CONTABILE</a:t>
            </a:r>
            <a:r>
              <a:rPr lang="it-IT" sz="3200" dirty="0">
                <a:latin typeface="+mj-lt"/>
              </a:rPr>
              <a:t> </a:t>
            </a:r>
            <a:r>
              <a:rPr lang="it-IT" sz="2000" b="1" dirty="0">
                <a:solidFill>
                  <a:srgbClr val="C00000"/>
                </a:solidFill>
                <a:latin typeface="+mn-lt"/>
              </a:rPr>
              <a:t>(ID-84949)</a:t>
            </a:r>
            <a:endParaRPr lang="it-IT" dirty="0"/>
          </a:p>
          <a:p>
            <a:r>
              <a:rPr lang="it-IT" sz="2000" b="1" dirty="0">
                <a:solidFill>
                  <a:srgbClr val="C00000"/>
                </a:solidFill>
                <a:latin typeface="+mn-lt"/>
              </a:rPr>
              <a:t>  </a:t>
            </a:r>
          </a:p>
          <a:p>
            <a:r>
              <a:rPr lang="it-IT" sz="2000" dirty="0">
                <a:latin typeface="+mn-lt"/>
              </a:rPr>
              <a:t>TIPOLOGIA DI CONTRATTO: </a:t>
            </a:r>
            <a:r>
              <a:rPr lang="it-IT" sz="2000" b="1" dirty="0">
                <a:latin typeface="+mn-lt"/>
              </a:rPr>
              <a:t>INDETERMINATO</a:t>
            </a:r>
          </a:p>
          <a:p>
            <a:endParaRPr lang="it-IT" sz="2000" dirty="0">
              <a:latin typeface="+mn-lt"/>
            </a:endParaRPr>
          </a:p>
          <a:p>
            <a:r>
              <a:rPr lang="it-IT" sz="2000" dirty="0">
                <a:latin typeface="+mn-lt"/>
              </a:rPr>
              <a:t>   </a:t>
            </a:r>
            <a:r>
              <a:rPr lang="it-IT" dirty="0">
                <a:latin typeface="+mj-lt"/>
              </a:rPr>
              <a:t>SEDE DI LAVORO: MILANO</a:t>
            </a:r>
          </a:p>
          <a:p>
            <a:r>
              <a:rPr lang="it-IT" dirty="0">
                <a:latin typeface="+mj-lt"/>
              </a:rPr>
              <a:t>La risorsa si occuperà di fatturazione attiva/passiva, pagamenti, gestione rapporti con le banche, gestione scadenziari, contributi previdenziali e fiscali, pagamenti F24, rapporti con Enti.</a:t>
            </a:r>
          </a:p>
          <a:p>
            <a:pPr marL="180975"/>
            <a:endParaRPr lang="it-IT" sz="1200" b="1" dirty="0">
              <a:solidFill>
                <a:srgbClr val="C00000"/>
              </a:solidFill>
              <a:latin typeface="+mn-lt"/>
            </a:endParaRPr>
          </a:p>
          <a:p>
            <a:pPr marL="180975"/>
            <a:r>
              <a:rPr lang="it-IT" b="1" dirty="0">
                <a:solidFill>
                  <a:srgbClr val="C00000"/>
                </a:solidFill>
                <a:latin typeface="+mj-lt"/>
              </a:rPr>
              <a:t>PROFILO IDEALE</a:t>
            </a:r>
            <a:r>
              <a:rPr lang="it-IT" dirty="0">
                <a:solidFill>
                  <a:srgbClr val="C00000"/>
                </a:solidFill>
                <a:latin typeface="+mj-lt"/>
              </a:rPr>
              <a:t>: </a:t>
            </a:r>
            <a:r>
              <a:rPr lang="it-IT" dirty="0">
                <a:latin typeface="+mj-lt"/>
              </a:rPr>
              <a:t>richiesta minima esperienza in ruoli simili, buon utilizzo dei gestionali aziendali soprattutto quelli di contabilità</a:t>
            </a:r>
            <a:endParaRPr lang="it-IT" b="0" i="0" dirty="0">
              <a:solidFill>
                <a:srgbClr val="000000"/>
              </a:solidFill>
              <a:effectLst/>
              <a:latin typeface="+mj-lt"/>
            </a:endParaRPr>
          </a:p>
          <a:p>
            <a:pPr marL="180975"/>
            <a:endParaRPr lang="it-IT" sz="1200" dirty="0">
              <a:solidFill>
                <a:schemeClr val="tx1"/>
              </a:solidFill>
              <a:latin typeface="+mn-lt"/>
              <a:cs typeface="Calibri"/>
            </a:endParaRPr>
          </a:p>
          <a:p>
            <a:pPr marL="180975"/>
            <a:r>
              <a:rPr lang="it-IT" b="1" dirty="0">
                <a:solidFill>
                  <a:srgbClr val="C00000"/>
                </a:solidFill>
                <a:latin typeface="+mn-lt"/>
              </a:rPr>
              <a:t>ORARIO DI LAVORO E CCNL</a:t>
            </a:r>
            <a:r>
              <a:rPr lang="it-IT" dirty="0">
                <a:solidFill>
                  <a:srgbClr val="C00000"/>
                </a:solidFill>
                <a:latin typeface="+mn-lt"/>
              </a:rPr>
              <a:t>: </a:t>
            </a:r>
            <a:r>
              <a:rPr lang="it-IT" b="1" dirty="0">
                <a:solidFill>
                  <a:srgbClr val="C00000"/>
                </a:solidFill>
                <a:latin typeface="+mj-lt"/>
              </a:rPr>
              <a:t> </a:t>
            </a:r>
            <a:r>
              <a:rPr lang="it-IT" b="1" dirty="0">
                <a:latin typeface="+mj-lt"/>
              </a:rPr>
              <a:t>Full time di  40 ore settimanali dal Lunedì al Venerdì 9.00-18.00;  -CCNL Commercio</a:t>
            </a:r>
            <a:r>
              <a:rPr lang="it-IT" b="1" dirty="0">
                <a:solidFill>
                  <a:srgbClr val="C00000"/>
                </a:solidFill>
                <a:latin typeface="+mj-lt"/>
              </a:rPr>
              <a:t>    </a:t>
            </a:r>
          </a:p>
          <a:p>
            <a:pPr marL="180975"/>
            <a:r>
              <a:rPr lang="it-IT" b="1" dirty="0">
                <a:solidFill>
                  <a:srgbClr val="C00000"/>
                </a:solidFill>
                <a:latin typeface="+mn-lt"/>
              </a:rPr>
              <a:t>RETRIBUZIONE:</a:t>
            </a:r>
            <a:r>
              <a:rPr lang="it-IT" b="1" dirty="0">
                <a:latin typeface="+mn-lt"/>
              </a:rPr>
              <a:t> </a:t>
            </a:r>
            <a:r>
              <a:rPr lang="it-IT" dirty="0"/>
              <a:t>Inquadramento commisurato al profilo e all’esperienza</a:t>
            </a:r>
            <a:endParaRPr lang="it-IT" b="0" i="0" dirty="0">
              <a:solidFill>
                <a:srgbClr val="202020"/>
              </a:solidFill>
              <a:effectLst/>
              <a:latin typeface="+mn-lt"/>
            </a:endParaRPr>
          </a:p>
          <a:p>
            <a:br>
              <a:rPr lang="it-IT" sz="1600" dirty="0"/>
            </a:br>
            <a:endParaRPr lang="it-IT" sz="12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42081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Rectángulo: esquinas redondeadas 3">
            <a:extLst>
              <a:ext uri="{FF2B5EF4-FFF2-40B4-BE49-F238E27FC236}">
                <a16:creationId xmlns:a16="http://schemas.microsoft.com/office/drawing/2014/main" id="{1270733F-66AA-44E6-948D-A51B9B348B22}"/>
              </a:ext>
            </a:extLst>
          </p:cNvPr>
          <p:cNvSpPr/>
          <p:nvPr/>
        </p:nvSpPr>
        <p:spPr>
          <a:xfrm>
            <a:off x="1506683" y="1350990"/>
            <a:ext cx="6890581" cy="694751"/>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strella: 10 puntas 11">
            <a:extLst>
              <a:ext uri="{FF2B5EF4-FFF2-40B4-BE49-F238E27FC236}">
                <a16:creationId xmlns:a16="http://schemas.microsoft.com/office/drawing/2014/main" id="{17D2570D-4EE7-FDE4-838B-5F3054D38EA5}"/>
              </a:ext>
            </a:extLst>
          </p:cNvPr>
          <p:cNvSpPr/>
          <p:nvPr/>
        </p:nvSpPr>
        <p:spPr>
          <a:xfrm>
            <a:off x="6802964" y="-443359"/>
            <a:ext cx="2148444"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strella: 10 puntas 11">
            <a:extLst>
              <a:ext uri="{FF2B5EF4-FFF2-40B4-BE49-F238E27FC236}">
                <a16:creationId xmlns:a16="http://schemas.microsoft.com/office/drawing/2014/main" id="{1E7ACD78-4745-3093-22CB-9AA3A74023E5}"/>
              </a:ext>
            </a:extLst>
          </p:cNvPr>
          <p:cNvSpPr/>
          <p:nvPr/>
        </p:nvSpPr>
        <p:spPr>
          <a:xfrm>
            <a:off x="7720067" y="907653"/>
            <a:ext cx="2411930"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8FB0DD42-166B-A725-BDD7-37C04FF95132}"/>
              </a:ext>
            </a:extLst>
          </p:cNvPr>
          <p:cNvSpPr/>
          <p:nvPr/>
        </p:nvSpPr>
        <p:spPr>
          <a:xfrm>
            <a:off x="-935872" y="1783538"/>
            <a:ext cx="2686289"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87476D3-3709-E216-3247-B21466023F13}"/>
              </a:ext>
            </a:extLst>
          </p:cNvPr>
          <p:cNvSpPr/>
          <p:nvPr/>
        </p:nvSpPr>
        <p:spPr>
          <a:xfrm flipH="1">
            <a:off x="1362009" y="2285428"/>
            <a:ext cx="225773"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7B05571-3F2F-B66D-6F89-E576482E0C43}"/>
              </a:ext>
            </a:extLst>
          </p:cNvPr>
          <p:cNvGrpSpPr/>
          <p:nvPr/>
        </p:nvGrpSpPr>
        <p:grpSpPr>
          <a:xfrm>
            <a:off x="600785" y="654770"/>
            <a:ext cx="1126964"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0BAAC95-C7EF-0071-8CDB-BD31C338643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C0A9F682-32EA-0834-1BF8-0E3A5F6AAAD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74F1A7B-FB59-D30D-CAF3-990AE889B663}"/>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B55C5C3F-84A3-9F20-0B27-5EDB36960276}"/>
              </a:ext>
            </a:extLst>
          </p:cNvPr>
          <p:cNvSpPr/>
          <p:nvPr/>
        </p:nvSpPr>
        <p:spPr>
          <a:xfrm>
            <a:off x="1331307" y="2809147"/>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5D74"/>
              </a:solidFill>
              <a:latin typeface="Arial"/>
              <a:ea typeface="Arial"/>
              <a:cs typeface="Arial"/>
              <a:sym typeface="Arial"/>
            </a:endParaRPr>
          </a:p>
        </p:txBody>
      </p:sp>
      <p:grpSp>
        <p:nvGrpSpPr>
          <p:cNvPr id="46" name="Google Shape;5450;p71">
            <a:extLst>
              <a:ext uri="{FF2B5EF4-FFF2-40B4-BE49-F238E27FC236}">
                <a16:creationId xmlns:a16="http://schemas.microsoft.com/office/drawing/2014/main" id="{D08E102E-AEB1-2D8D-4C61-30A27A9491D0}"/>
              </a:ext>
            </a:extLst>
          </p:cNvPr>
          <p:cNvGrpSpPr/>
          <p:nvPr/>
        </p:nvGrpSpPr>
        <p:grpSpPr>
          <a:xfrm>
            <a:off x="1348051" y="3772402"/>
            <a:ext cx="368186" cy="364224"/>
            <a:chOff x="-64406125" y="3362225"/>
            <a:chExt cx="318225" cy="314800"/>
          </a:xfrm>
          <a:solidFill>
            <a:srgbClr val="D91A2A"/>
          </a:solidFill>
        </p:grpSpPr>
        <p:sp>
          <p:nvSpPr>
            <p:cNvPr id="47" name="Google Shape;5451;p71">
              <a:extLst>
                <a:ext uri="{FF2B5EF4-FFF2-40B4-BE49-F238E27FC236}">
                  <a16:creationId xmlns:a16="http://schemas.microsoft.com/office/drawing/2014/main" id="{E949019F-C147-4348-64A7-973E1E2131DE}"/>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5452;p71">
              <a:extLst>
                <a:ext uri="{FF2B5EF4-FFF2-40B4-BE49-F238E27FC236}">
                  <a16:creationId xmlns:a16="http://schemas.microsoft.com/office/drawing/2014/main" id="{0B86432F-B552-B456-A368-15B4634B233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245;p6">
            <a:extLst>
              <a:ext uri="{FF2B5EF4-FFF2-40B4-BE49-F238E27FC236}">
                <a16:creationId xmlns:a16="http://schemas.microsoft.com/office/drawing/2014/main" id="{1BF0E7BC-D716-4B5D-83DA-17A0FB971196}"/>
              </a:ext>
            </a:extLst>
          </p:cNvPr>
          <p:cNvSpPr/>
          <p:nvPr/>
        </p:nvSpPr>
        <p:spPr>
          <a:xfrm rot="5400000">
            <a:off x="3669090" y="1169477"/>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Anello 10">
            <a:extLst>
              <a:ext uri="{FF2B5EF4-FFF2-40B4-BE49-F238E27FC236}">
                <a16:creationId xmlns:a16="http://schemas.microsoft.com/office/drawing/2014/main" id="{B065206F-F6B0-4960-96A4-82CE4836C540}"/>
              </a:ext>
            </a:extLst>
          </p:cNvPr>
          <p:cNvSpPr/>
          <p:nvPr/>
        </p:nvSpPr>
        <p:spPr>
          <a:xfrm>
            <a:off x="7425071" y="4550303"/>
            <a:ext cx="594543" cy="594799"/>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Casella di testo 2">
            <a:extLst>
              <a:ext uri="{FF2B5EF4-FFF2-40B4-BE49-F238E27FC236}">
                <a16:creationId xmlns:a16="http://schemas.microsoft.com/office/drawing/2014/main" id="{9BFAA39F-E795-4F46-8556-F0918220A217}"/>
              </a:ext>
            </a:extLst>
          </p:cNvPr>
          <p:cNvSpPr txBox="1"/>
          <p:nvPr/>
        </p:nvSpPr>
        <p:spPr>
          <a:xfrm>
            <a:off x="1509062" y="118862"/>
            <a:ext cx="7523525" cy="47263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8900"/>
            <a:r>
              <a:rPr lang="it-IT" sz="3600" b="1" dirty="0">
                <a:solidFill>
                  <a:srgbClr val="C00000"/>
                </a:solidFill>
                <a:latin typeface="+mj-lt"/>
              </a:rPr>
              <a:t>1 ASSISTENTE SOCIALE   </a:t>
            </a:r>
            <a:r>
              <a:rPr lang="it-IT" sz="2000" b="1" dirty="0">
                <a:solidFill>
                  <a:srgbClr val="C00000"/>
                </a:solidFill>
                <a:latin typeface="+mn-lt"/>
              </a:rPr>
              <a:t>(ID-85031)</a:t>
            </a:r>
            <a:endParaRPr lang="it-IT" dirty="0"/>
          </a:p>
          <a:p>
            <a:r>
              <a:rPr lang="it-IT" sz="2000" b="1" dirty="0">
                <a:solidFill>
                  <a:srgbClr val="C00000"/>
                </a:solidFill>
                <a:latin typeface="+mn-lt"/>
              </a:rPr>
              <a:t>  </a:t>
            </a:r>
          </a:p>
          <a:p>
            <a:endParaRPr lang="it-IT" sz="2000" dirty="0">
              <a:latin typeface="+mn-lt"/>
            </a:endParaRPr>
          </a:p>
          <a:p>
            <a:r>
              <a:rPr lang="it-IT" sz="2000" dirty="0">
                <a:latin typeface="+mn-lt"/>
              </a:rPr>
              <a:t>TIPOLOGIA DI CONTRATTO: </a:t>
            </a:r>
            <a:r>
              <a:rPr lang="it-IT" sz="2000" b="1" dirty="0">
                <a:latin typeface="+mn-lt"/>
              </a:rPr>
              <a:t>DETERMINATO FINALIZZATO A INDETERMINATO</a:t>
            </a:r>
          </a:p>
          <a:p>
            <a:endParaRPr lang="it-IT" sz="2000" dirty="0">
              <a:latin typeface="+mn-lt"/>
            </a:endParaRPr>
          </a:p>
          <a:p>
            <a:r>
              <a:rPr lang="it-IT" sz="2000" dirty="0">
                <a:latin typeface="+mn-lt"/>
              </a:rPr>
              <a:t>   </a:t>
            </a:r>
            <a:r>
              <a:rPr lang="it-IT" dirty="0">
                <a:latin typeface="+mj-lt"/>
              </a:rPr>
              <a:t>SEDE DI LAVORO: </a:t>
            </a:r>
            <a:r>
              <a:rPr lang="it-IT" b="1" dirty="0">
                <a:latin typeface="+mj-lt"/>
              </a:rPr>
              <a:t>SAN GIULIANO MILANESE</a:t>
            </a:r>
          </a:p>
          <a:p>
            <a:pPr marL="180975"/>
            <a:endParaRPr lang="it-IT" dirty="0">
              <a:latin typeface="+mj-lt"/>
            </a:endParaRPr>
          </a:p>
          <a:p>
            <a:pPr marL="180975"/>
            <a:r>
              <a:rPr lang="it-IT" b="0" i="0" dirty="0">
                <a:solidFill>
                  <a:srgbClr val="000000"/>
                </a:solidFill>
                <a:effectLst/>
                <a:latin typeface="+mj-lt"/>
              </a:rPr>
              <a:t>Le risorse si inseriranno nel contesto della nuova RSA del gruppo </a:t>
            </a:r>
            <a:r>
              <a:rPr lang="it-IT" b="0" i="0" dirty="0" err="1">
                <a:solidFill>
                  <a:srgbClr val="000000"/>
                </a:solidFill>
                <a:effectLst/>
                <a:latin typeface="+mj-lt"/>
              </a:rPr>
              <a:t>Gheron</a:t>
            </a:r>
            <a:r>
              <a:rPr lang="it-IT" b="0" i="0" dirty="0">
                <a:solidFill>
                  <a:srgbClr val="000000"/>
                </a:solidFill>
                <a:effectLst/>
                <a:latin typeface="+mj-lt"/>
              </a:rPr>
              <a:t>, che aprirà in autunno a San Giuliano M.se. </a:t>
            </a:r>
            <a:r>
              <a:rPr lang="it-IT" dirty="0">
                <a:latin typeface="+mj-lt"/>
              </a:rPr>
              <a:t>Si occuperà di assistere gli ospiti e le loro famiglie per la soluzione di problemi che emergono all'ingresso in struttura, favorisce il migliore utilizzo delle risorse presenti, collabora con la direzione per la gestione delle liste di attesa, promuove l'attività della RSA sul territorio</a:t>
            </a:r>
            <a:endParaRPr lang="it-IT" b="1" dirty="0">
              <a:solidFill>
                <a:srgbClr val="C00000"/>
              </a:solidFill>
              <a:latin typeface="+mj-lt"/>
            </a:endParaRPr>
          </a:p>
          <a:p>
            <a:pPr marL="180975"/>
            <a:endParaRPr lang="it-IT" b="1" dirty="0">
              <a:solidFill>
                <a:srgbClr val="C00000"/>
              </a:solidFill>
              <a:latin typeface="+mj-lt"/>
            </a:endParaRPr>
          </a:p>
          <a:p>
            <a:pPr marL="180975"/>
            <a:r>
              <a:rPr lang="it-IT" b="1" dirty="0">
                <a:solidFill>
                  <a:srgbClr val="C00000"/>
                </a:solidFill>
                <a:latin typeface="+mj-lt"/>
              </a:rPr>
              <a:t>PROFILO IDEALE</a:t>
            </a:r>
            <a:r>
              <a:rPr lang="it-IT" dirty="0">
                <a:solidFill>
                  <a:srgbClr val="C00000"/>
                </a:solidFill>
                <a:latin typeface="+mj-lt"/>
              </a:rPr>
              <a:t>:</a:t>
            </a:r>
            <a:r>
              <a:rPr lang="it-IT" dirty="0">
                <a:latin typeface="+mj-lt"/>
              </a:rPr>
              <a:t> richiesta minima esperienza in ruoli simili, Laurea in Servizio Sociale</a:t>
            </a:r>
            <a:endParaRPr lang="it-IT" dirty="0">
              <a:solidFill>
                <a:srgbClr val="C00000"/>
              </a:solidFill>
              <a:latin typeface="+mj-lt"/>
            </a:endParaRPr>
          </a:p>
          <a:p>
            <a:pPr marL="180975"/>
            <a:r>
              <a:rPr lang="it-IT" b="1" dirty="0">
                <a:solidFill>
                  <a:srgbClr val="C00000"/>
                </a:solidFill>
                <a:latin typeface="+mj-lt"/>
              </a:rPr>
              <a:t>ORARIO DI LAVORO E CCNL</a:t>
            </a:r>
            <a:r>
              <a:rPr lang="it-IT" dirty="0">
                <a:solidFill>
                  <a:srgbClr val="C00000"/>
                </a:solidFill>
                <a:latin typeface="+mj-lt"/>
              </a:rPr>
              <a:t>: </a:t>
            </a:r>
            <a:r>
              <a:rPr lang="it-IT" b="1" i="0" dirty="0">
                <a:solidFill>
                  <a:srgbClr val="212529"/>
                </a:solidFill>
                <a:effectLst/>
                <a:latin typeface="+mj-lt"/>
              </a:rPr>
              <a:t> </a:t>
            </a:r>
            <a:r>
              <a:rPr lang="it-IT" b="1" dirty="0">
                <a:latin typeface="+mj-lt"/>
              </a:rPr>
              <a:t>Full time di  40 ore settimanali dal Lunedì al venerdì 9:00 - 17:30 CCNL AIOP </a:t>
            </a:r>
            <a:endParaRPr lang="it-IT" dirty="0">
              <a:solidFill>
                <a:srgbClr val="202020"/>
              </a:solidFill>
              <a:latin typeface="+mj-lt"/>
              <a:cs typeface="Calibri"/>
            </a:endParaRPr>
          </a:p>
          <a:p>
            <a:r>
              <a:rPr lang="it-IT" b="1" dirty="0">
                <a:solidFill>
                  <a:srgbClr val="C00000"/>
                </a:solidFill>
                <a:latin typeface="+mj-lt"/>
              </a:rPr>
              <a:t>     RETRIBUZIONE:</a:t>
            </a:r>
            <a:r>
              <a:rPr lang="it-IT" dirty="0">
                <a:latin typeface="+mj-lt"/>
              </a:rPr>
              <a:t> </a:t>
            </a:r>
            <a:r>
              <a:rPr lang="it-IT" dirty="0">
                <a:solidFill>
                  <a:srgbClr val="212529"/>
                </a:solidFill>
                <a:latin typeface="+mj-lt"/>
              </a:rPr>
              <a:t>€ </a:t>
            </a:r>
            <a:r>
              <a:rPr lang="it-IT" b="1" dirty="0">
                <a:latin typeface="+mj-lt"/>
              </a:rPr>
              <a:t>1.746 mensili  lorde</a:t>
            </a:r>
            <a:br>
              <a:rPr lang="it-IT" dirty="0">
                <a:latin typeface="+mj-lt"/>
              </a:rPr>
            </a:br>
            <a:endParaRPr lang="it-IT"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51442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 name="Rectángulo: esquinas redondeadas 3">
            <a:extLst>
              <a:ext uri="{FF2B5EF4-FFF2-40B4-BE49-F238E27FC236}">
                <a16:creationId xmlns:a16="http://schemas.microsoft.com/office/drawing/2014/main" id="{1270733F-66AA-44E6-948D-A51B9B348B22}"/>
              </a:ext>
            </a:extLst>
          </p:cNvPr>
          <p:cNvSpPr/>
          <p:nvPr/>
        </p:nvSpPr>
        <p:spPr>
          <a:xfrm>
            <a:off x="1506683" y="1350990"/>
            <a:ext cx="6890581" cy="694751"/>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strella: 10 puntas 11">
            <a:extLst>
              <a:ext uri="{FF2B5EF4-FFF2-40B4-BE49-F238E27FC236}">
                <a16:creationId xmlns:a16="http://schemas.microsoft.com/office/drawing/2014/main" id="{17D2570D-4EE7-FDE4-838B-5F3054D38EA5}"/>
              </a:ext>
            </a:extLst>
          </p:cNvPr>
          <p:cNvSpPr/>
          <p:nvPr/>
        </p:nvSpPr>
        <p:spPr>
          <a:xfrm>
            <a:off x="6802964" y="-443359"/>
            <a:ext cx="2148444"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strella: 10 puntas 11">
            <a:extLst>
              <a:ext uri="{FF2B5EF4-FFF2-40B4-BE49-F238E27FC236}">
                <a16:creationId xmlns:a16="http://schemas.microsoft.com/office/drawing/2014/main" id="{1E7ACD78-4745-3093-22CB-9AA3A74023E5}"/>
              </a:ext>
            </a:extLst>
          </p:cNvPr>
          <p:cNvSpPr/>
          <p:nvPr/>
        </p:nvSpPr>
        <p:spPr>
          <a:xfrm>
            <a:off x="7720067" y="907653"/>
            <a:ext cx="2411930"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8FB0DD42-166B-A725-BDD7-37C04FF95132}"/>
              </a:ext>
            </a:extLst>
          </p:cNvPr>
          <p:cNvSpPr/>
          <p:nvPr/>
        </p:nvSpPr>
        <p:spPr>
          <a:xfrm>
            <a:off x="-935872" y="1783538"/>
            <a:ext cx="2686289"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87476D3-3709-E216-3247-B21466023F13}"/>
              </a:ext>
            </a:extLst>
          </p:cNvPr>
          <p:cNvSpPr/>
          <p:nvPr/>
        </p:nvSpPr>
        <p:spPr>
          <a:xfrm flipH="1">
            <a:off x="1362009" y="2285428"/>
            <a:ext cx="225773"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7B05571-3F2F-B66D-6F89-E576482E0C43}"/>
              </a:ext>
            </a:extLst>
          </p:cNvPr>
          <p:cNvGrpSpPr/>
          <p:nvPr/>
        </p:nvGrpSpPr>
        <p:grpSpPr>
          <a:xfrm>
            <a:off x="600785" y="654770"/>
            <a:ext cx="1126964"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0BAAC95-C7EF-0071-8CDB-BD31C338643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C0A9F682-32EA-0834-1BF8-0E3A5F6AAAD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74F1A7B-FB59-D30D-CAF3-990AE889B663}"/>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B55C5C3F-84A3-9F20-0B27-5EDB36960276}"/>
              </a:ext>
            </a:extLst>
          </p:cNvPr>
          <p:cNvSpPr/>
          <p:nvPr/>
        </p:nvSpPr>
        <p:spPr>
          <a:xfrm>
            <a:off x="1331307" y="2809147"/>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5D74"/>
              </a:solidFill>
              <a:latin typeface="Arial"/>
              <a:ea typeface="Arial"/>
              <a:cs typeface="Arial"/>
              <a:sym typeface="Arial"/>
            </a:endParaRPr>
          </a:p>
        </p:txBody>
      </p:sp>
      <p:grpSp>
        <p:nvGrpSpPr>
          <p:cNvPr id="46" name="Google Shape;5450;p71">
            <a:extLst>
              <a:ext uri="{FF2B5EF4-FFF2-40B4-BE49-F238E27FC236}">
                <a16:creationId xmlns:a16="http://schemas.microsoft.com/office/drawing/2014/main" id="{D08E102E-AEB1-2D8D-4C61-30A27A9491D0}"/>
              </a:ext>
            </a:extLst>
          </p:cNvPr>
          <p:cNvGrpSpPr/>
          <p:nvPr/>
        </p:nvGrpSpPr>
        <p:grpSpPr>
          <a:xfrm>
            <a:off x="1348051" y="3772402"/>
            <a:ext cx="368186" cy="364224"/>
            <a:chOff x="-64406125" y="3362225"/>
            <a:chExt cx="318225" cy="314800"/>
          </a:xfrm>
          <a:solidFill>
            <a:srgbClr val="D91A2A"/>
          </a:solidFill>
        </p:grpSpPr>
        <p:sp>
          <p:nvSpPr>
            <p:cNvPr id="47" name="Google Shape;5451;p71">
              <a:extLst>
                <a:ext uri="{FF2B5EF4-FFF2-40B4-BE49-F238E27FC236}">
                  <a16:creationId xmlns:a16="http://schemas.microsoft.com/office/drawing/2014/main" id="{E949019F-C147-4348-64A7-973E1E2131DE}"/>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5452;p71">
              <a:extLst>
                <a:ext uri="{FF2B5EF4-FFF2-40B4-BE49-F238E27FC236}">
                  <a16:creationId xmlns:a16="http://schemas.microsoft.com/office/drawing/2014/main" id="{0B86432F-B552-B456-A368-15B4634B233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245;p6">
            <a:extLst>
              <a:ext uri="{FF2B5EF4-FFF2-40B4-BE49-F238E27FC236}">
                <a16:creationId xmlns:a16="http://schemas.microsoft.com/office/drawing/2014/main" id="{1BF0E7BC-D716-4B5D-83DA-17A0FB971196}"/>
              </a:ext>
            </a:extLst>
          </p:cNvPr>
          <p:cNvSpPr/>
          <p:nvPr/>
        </p:nvSpPr>
        <p:spPr>
          <a:xfrm rot="5400000">
            <a:off x="3669090" y="1169477"/>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Anello 10">
            <a:extLst>
              <a:ext uri="{FF2B5EF4-FFF2-40B4-BE49-F238E27FC236}">
                <a16:creationId xmlns:a16="http://schemas.microsoft.com/office/drawing/2014/main" id="{B065206F-F6B0-4960-96A4-82CE4836C540}"/>
              </a:ext>
            </a:extLst>
          </p:cNvPr>
          <p:cNvSpPr/>
          <p:nvPr/>
        </p:nvSpPr>
        <p:spPr>
          <a:xfrm>
            <a:off x="7425071" y="4550303"/>
            <a:ext cx="594543" cy="594799"/>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Casella di testo 2">
            <a:extLst>
              <a:ext uri="{FF2B5EF4-FFF2-40B4-BE49-F238E27FC236}">
                <a16:creationId xmlns:a16="http://schemas.microsoft.com/office/drawing/2014/main" id="{9BFAA39F-E795-4F46-8556-F0918220A217}"/>
              </a:ext>
            </a:extLst>
          </p:cNvPr>
          <p:cNvSpPr txBox="1"/>
          <p:nvPr/>
        </p:nvSpPr>
        <p:spPr>
          <a:xfrm>
            <a:off x="1509062" y="118862"/>
            <a:ext cx="7523525" cy="47263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8900"/>
            <a:r>
              <a:rPr lang="it-IT" sz="3600" b="1" dirty="0">
                <a:solidFill>
                  <a:srgbClr val="C00000"/>
                </a:solidFill>
                <a:latin typeface="+mn-lt"/>
              </a:rPr>
              <a:t>8 INFERMIERI</a:t>
            </a:r>
            <a:endParaRPr lang="it-IT" sz="3600" dirty="0"/>
          </a:p>
          <a:p>
            <a:pPr marL="898525"/>
            <a:r>
              <a:rPr lang="it-IT" sz="2000" b="1" dirty="0">
                <a:solidFill>
                  <a:srgbClr val="C00000"/>
                </a:solidFill>
                <a:latin typeface="+mn-lt"/>
              </a:rPr>
              <a:t>(ID-85027)</a:t>
            </a:r>
            <a:endParaRPr lang="it-IT" dirty="0"/>
          </a:p>
          <a:p>
            <a:r>
              <a:rPr lang="it-IT" sz="2000" b="1" dirty="0">
                <a:solidFill>
                  <a:srgbClr val="C00000"/>
                </a:solidFill>
                <a:latin typeface="+mn-lt"/>
              </a:rPr>
              <a:t>  </a:t>
            </a:r>
          </a:p>
          <a:p>
            <a:r>
              <a:rPr lang="it-IT" sz="2000" dirty="0">
                <a:latin typeface="+mn-lt"/>
              </a:rPr>
              <a:t>TIPOLOGIA DI CONTRATTO: </a:t>
            </a:r>
            <a:r>
              <a:rPr lang="it-IT" sz="2000" b="1" dirty="0">
                <a:latin typeface="+mn-lt"/>
              </a:rPr>
              <a:t>DETERMINATO FINALIZZATO A INDETERMINATO</a:t>
            </a:r>
          </a:p>
          <a:p>
            <a:endParaRPr lang="it-IT" sz="2000" dirty="0">
              <a:latin typeface="+mn-lt"/>
            </a:endParaRPr>
          </a:p>
          <a:p>
            <a:r>
              <a:rPr lang="it-IT" sz="2000" dirty="0">
                <a:latin typeface="+mn-lt"/>
              </a:rPr>
              <a:t>   </a:t>
            </a:r>
            <a:r>
              <a:rPr lang="it-IT" dirty="0">
                <a:latin typeface="+mj-lt"/>
              </a:rPr>
              <a:t>SEDE DI LAVORO: </a:t>
            </a:r>
            <a:r>
              <a:rPr lang="it-IT" b="1" dirty="0">
                <a:latin typeface="+mj-lt"/>
              </a:rPr>
              <a:t>SAN GIULIANO MILANESE</a:t>
            </a:r>
          </a:p>
          <a:p>
            <a:pPr marL="180975"/>
            <a:endParaRPr lang="it-IT" dirty="0">
              <a:latin typeface="+mj-lt"/>
            </a:endParaRPr>
          </a:p>
          <a:p>
            <a:pPr marL="180975"/>
            <a:r>
              <a:rPr lang="it-IT" b="0" i="0" dirty="0">
                <a:solidFill>
                  <a:srgbClr val="000000"/>
                </a:solidFill>
                <a:effectLst/>
                <a:latin typeface="+mj-lt"/>
              </a:rPr>
              <a:t>Le risorse si inseriranno nel contesto della nuova RSA del gruppo </a:t>
            </a:r>
            <a:r>
              <a:rPr lang="it-IT" b="0" i="0" dirty="0" err="1">
                <a:solidFill>
                  <a:srgbClr val="000000"/>
                </a:solidFill>
                <a:effectLst/>
                <a:latin typeface="+mj-lt"/>
              </a:rPr>
              <a:t>Gheron</a:t>
            </a:r>
            <a:r>
              <a:rPr lang="it-IT" b="0" i="0" dirty="0">
                <a:solidFill>
                  <a:srgbClr val="000000"/>
                </a:solidFill>
                <a:effectLst/>
                <a:latin typeface="+mj-lt"/>
              </a:rPr>
              <a:t>, che aprirà in autunno a San Giuliano M.se. </a:t>
            </a:r>
            <a:r>
              <a:rPr lang="it-IT" dirty="0">
                <a:latin typeface="+mj-lt"/>
              </a:rPr>
              <a:t>che aprirà a San Giuliano M.se.  Si occuperanno di valutazione delle condizioni dei pazienti e somministrazione di farmaci e trattamenti, educazione sanitaria a pazienti e famiglie, gestione della documentazione sanitaria e assistenza.</a:t>
            </a:r>
            <a:endParaRPr lang="it-IT" dirty="0">
              <a:solidFill>
                <a:srgbClr val="C00000"/>
              </a:solidFill>
              <a:latin typeface="+mj-lt"/>
            </a:endParaRPr>
          </a:p>
          <a:p>
            <a:pPr marL="180975"/>
            <a:endParaRPr lang="it-IT" b="1" dirty="0">
              <a:solidFill>
                <a:srgbClr val="C00000"/>
              </a:solidFill>
              <a:latin typeface="+mj-lt"/>
            </a:endParaRPr>
          </a:p>
          <a:p>
            <a:pPr marL="180975"/>
            <a:r>
              <a:rPr lang="it-IT" b="1" dirty="0">
                <a:solidFill>
                  <a:srgbClr val="C00000"/>
                </a:solidFill>
                <a:latin typeface="+mj-lt"/>
              </a:rPr>
              <a:t>PROFILO IDEALE</a:t>
            </a:r>
            <a:r>
              <a:rPr lang="it-IT" dirty="0">
                <a:solidFill>
                  <a:srgbClr val="C00000"/>
                </a:solidFill>
                <a:latin typeface="+mj-lt"/>
              </a:rPr>
              <a:t>: </a:t>
            </a:r>
            <a:r>
              <a:rPr lang="it-IT" dirty="0">
                <a:latin typeface="+mj-lt"/>
              </a:rPr>
              <a:t>richiesta minima esperienza in ruoli simili, Laurea in Scienze Infermieristiche</a:t>
            </a:r>
            <a:endParaRPr lang="it-IT" b="0" i="0" dirty="0">
              <a:solidFill>
                <a:srgbClr val="000000"/>
              </a:solidFill>
              <a:effectLst/>
              <a:latin typeface="+mj-lt"/>
            </a:endParaRPr>
          </a:p>
          <a:p>
            <a:pPr marL="180975"/>
            <a:endParaRPr lang="it-IT" dirty="0">
              <a:solidFill>
                <a:schemeClr val="tx1"/>
              </a:solidFill>
              <a:latin typeface="+mj-lt"/>
              <a:cs typeface="Calibri"/>
            </a:endParaRPr>
          </a:p>
          <a:p>
            <a:pPr marL="180975"/>
            <a:r>
              <a:rPr lang="it-IT" b="1" dirty="0">
                <a:solidFill>
                  <a:srgbClr val="C00000"/>
                </a:solidFill>
                <a:latin typeface="+mj-lt"/>
              </a:rPr>
              <a:t>ORARIO DI LAVORO E CCNL</a:t>
            </a:r>
            <a:r>
              <a:rPr lang="it-IT" dirty="0">
                <a:solidFill>
                  <a:srgbClr val="C00000"/>
                </a:solidFill>
                <a:latin typeface="+mj-lt"/>
              </a:rPr>
              <a:t>: </a:t>
            </a:r>
            <a:r>
              <a:rPr lang="it-IT" b="1" dirty="0">
                <a:latin typeface="+mj-lt"/>
              </a:rPr>
              <a:t>Full time di  40 ore settimanali dal Lunedì alla domenica su turni </a:t>
            </a:r>
            <a:r>
              <a:rPr lang="it-IT" b="1" dirty="0" err="1">
                <a:latin typeface="+mj-lt"/>
              </a:rPr>
              <a:t>mat</a:t>
            </a:r>
            <a:r>
              <a:rPr lang="it-IT" b="1" dirty="0">
                <a:latin typeface="+mj-lt"/>
              </a:rPr>
              <a:t> - </a:t>
            </a:r>
            <a:r>
              <a:rPr lang="it-IT" b="1" dirty="0" err="1">
                <a:latin typeface="+mj-lt"/>
              </a:rPr>
              <a:t>pom</a:t>
            </a:r>
            <a:r>
              <a:rPr lang="it-IT" b="1" dirty="0">
                <a:latin typeface="+mj-lt"/>
              </a:rPr>
              <a:t> - notte; CCNL AIOP l. E2</a:t>
            </a:r>
            <a:endParaRPr lang="it-IT" dirty="0">
              <a:solidFill>
                <a:srgbClr val="202020"/>
              </a:solidFill>
              <a:latin typeface="+mj-lt"/>
              <a:cs typeface="Calibri"/>
            </a:endParaRPr>
          </a:p>
          <a:p>
            <a:r>
              <a:rPr lang="it-IT" b="1" dirty="0">
                <a:solidFill>
                  <a:srgbClr val="C00000"/>
                </a:solidFill>
                <a:latin typeface="+mj-lt"/>
              </a:rPr>
              <a:t>     RETRIBUZIONE:</a:t>
            </a:r>
            <a:r>
              <a:rPr lang="it-IT" b="1" dirty="0">
                <a:latin typeface="+mj-lt"/>
              </a:rPr>
              <a:t> </a:t>
            </a:r>
            <a:r>
              <a:rPr lang="it-IT" b="1" dirty="0">
                <a:solidFill>
                  <a:srgbClr val="212529"/>
                </a:solidFill>
                <a:latin typeface="+mj-lt"/>
              </a:rPr>
              <a:t>€</a:t>
            </a:r>
            <a:r>
              <a:rPr lang="it-IT" dirty="0">
                <a:solidFill>
                  <a:srgbClr val="212529"/>
                </a:solidFill>
                <a:latin typeface="+mj-lt"/>
              </a:rPr>
              <a:t> </a:t>
            </a:r>
            <a:r>
              <a:rPr lang="it-IT" b="1" dirty="0">
                <a:latin typeface="+mj-lt"/>
              </a:rPr>
              <a:t>2.155 mensili lorde</a:t>
            </a:r>
            <a:endParaRPr lang="it-IT" b="0" i="0" dirty="0">
              <a:solidFill>
                <a:srgbClr val="202020"/>
              </a:solidFill>
              <a:effectLst/>
              <a:latin typeface="+mj-lt"/>
            </a:endParaRPr>
          </a:p>
          <a:p>
            <a:br>
              <a:rPr lang="it-IT" sz="1600" dirty="0"/>
            </a:br>
            <a:endParaRPr lang="it-IT" sz="12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263729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82BA0E1A5747F4FA51742148C570BCB" ma:contentTypeVersion="17" ma:contentTypeDescription="Creare un nuovo documento." ma:contentTypeScope="" ma:versionID="16e2d4d5cdb71bf7e3ee86e870a23004">
  <xsd:schema xmlns:xsd="http://www.w3.org/2001/XMLSchema" xmlns:xs="http://www.w3.org/2001/XMLSchema" xmlns:p="http://schemas.microsoft.com/office/2006/metadata/properties" xmlns:ns3="5fea6562-94c7-41e2-95b5-d7d4218a5f5d" xmlns:ns4="cec5fe6d-d41c-42e4-8f36-30eda4e26bf1" targetNamespace="http://schemas.microsoft.com/office/2006/metadata/properties" ma:root="true" ma:fieldsID="487a3b156dd846d86ef56f135381771d" ns3:_="" ns4:_="">
    <xsd:import namespace="5fea6562-94c7-41e2-95b5-d7d4218a5f5d"/>
    <xsd:import namespace="cec5fe6d-d41c-42e4-8f36-30eda4e26bf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AutoKeyPoints" minOccurs="0"/>
                <xsd:element ref="ns4:MediaServiceKeyPoints" minOccurs="0"/>
                <xsd:element ref="ns4:MediaLengthInSeconds" minOccurs="0"/>
                <xsd:element ref="ns4:MediaServiceDateTaken" minOccurs="0"/>
                <xsd:element ref="ns4:MediaServiceOCR" minOccurs="0"/>
                <xsd:element ref="ns4:MediaServiceGenerationTime" minOccurs="0"/>
                <xsd:element ref="ns4:MediaServiceEventHashCode" minOccurs="0"/>
                <xsd:element ref="ns4:MediaServiceLocation"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ea6562-94c7-41e2-95b5-d7d4218a5f5d" elementFormDefault="qualified">
    <xsd:import namespace="http://schemas.microsoft.com/office/2006/documentManagement/types"/>
    <xsd:import namespace="http://schemas.microsoft.com/office/infopath/2007/PartnerControls"/>
    <xsd:element name="SharedWithUsers" ma:index="8" nillable="true" ma:displayName="Condivis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description="" ma:internalName="SharedWithDetails" ma:readOnly="true">
      <xsd:simpleType>
        <xsd:restriction base="dms:Note">
          <xsd:maxLength value="255"/>
        </xsd:restriction>
      </xsd:simpleType>
    </xsd:element>
    <xsd:element name="SharingHintHash" ma:index="10" nillable="true" ma:displayName="Hash suggerimento condivisione"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c5fe6d-d41c-42e4-8f36-30eda4e26bf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ec5fe6d-d41c-42e4-8f36-30eda4e26bf1" xsi:nil="true"/>
  </documentManagement>
</p:properties>
</file>

<file path=customXml/itemProps1.xml><?xml version="1.0" encoding="utf-8"?>
<ds:datastoreItem xmlns:ds="http://schemas.openxmlformats.org/officeDocument/2006/customXml" ds:itemID="{DAD32410-7A82-4C06-A4B0-29AEF74B4873}">
  <ds:schemaRefs>
    <ds:schemaRef ds:uri="5fea6562-94c7-41e2-95b5-d7d4218a5f5d"/>
    <ds:schemaRef ds:uri="cec5fe6d-d41c-42e4-8f36-30eda4e26b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E3DD869-9398-4DAF-810C-6ACE6DE2EC56}">
  <ds:schemaRefs>
    <ds:schemaRef ds:uri="http://schemas.microsoft.com/sharepoint/v3/contenttype/forms"/>
  </ds:schemaRefs>
</ds:datastoreItem>
</file>

<file path=customXml/itemProps3.xml><?xml version="1.0" encoding="utf-8"?>
<ds:datastoreItem xmlns:ds="http://schemas.openxmlformats.org/officeDocument/2006/customXml" ds:itemID="{E3A27A4E-B5A5-4A09-8DE0-9E15FC449E4A}">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5fea6562-94c7-41e2-95b5-d7d4218a5f5d"/>
    <ds:schemaRef ds:uri="http://purl.org/dc/terms/"/>
    <ds:schemaRef ds:uri="http://schemas.openxmlformats.org/package/2006/metadata/core-properties"/>
    <ds:schemaRef ds:uri="cec5fe6d-d41c-42e4-8f36-30eda4e26bf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648</TotalTime>
  <Words>2714</Words>
  <Application>Microsoft Office PowerPoint</Application>
  <PresentationFormat>Presentazione su schermo (16:9)</PresentationFormat>
  <Paragraphs>276</Paragraphs>
  <Slides>23</Slides>
  <Notes>22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23</vt:i4>
      </vt:variant>
    </vt:vector>
  </HeadingPairs>
  <TitlesOfParts>
    <vt:vector size="32" baseType="lpstr">
      <vt:lpstr>Fira Sans Black</vt:lpstr>
      <vt:lpstr>Bebas Neue Regular</vt:lpstr>
      <vt:lpstr>Calibri</vt:lpstr>
      <vt:lpstr>DM Serif Display</vt:lpstr>
      <vt:lpstr>Bebas Neue</vt:lpstr>
      <vt:lpstr>Chivo</vt:lpstr>
      <vt:lpstr>Arial</vt:lpstr>
      <vt:lpstr>Times New Roman</vt:lpstr>
      <vt:lpstr>Tema di Office</vt:lpstr>
      <vt:lpstr>ANIMATED INTRO FOR SOCIAL MEDIA PLATFORMS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ANIMATED INTRO FOR SOCIAL MEDIA PLATFORMS</dc:title>
  <dc:creator>Utente</dc:creator>
  <cp:lastModifiedBy>Maria Moncada</cp:lastModifiedBy>
  <cp:revision>668</cp:revision>
  <cp:lastPrinted>2024-05-10T08:09:28Z</cp:lastPrinted>
  <dcterms:created xsi:type="dcterms:W3CDTF">2021-10-12T08:06:43Z</dcterms:created>
  <dcterms:modified xsi:type="dcterms:W3CDTF">2024-09-18T14:20:25Z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0x010100582BA0E1A5747F4FA51742148C570BCB</vt:lpwstr>
  </property>
</Properties>
</file>